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772" r:id="rId2"/>
    <p:sldId id="636" r:id="rId3"/>
    <p:sldId id="727" r:id="rId4"/>
    <p:sldId id="708" r:id="rId5"/>
    <p:sldId id="540" r:id="rId6"/>
    <p:sldId id="545" r:id="rId7"/>
    <p:sldId id="638" r:id="rId8"/>
    <p:sldId id="599" r:id="rId9"/>
    <p:sldId id="277" r:id="rId10"/>
    <p:sldId id="464" r:id="rId11"/>
    <p:sldId id="281" r:id="rId12"/>
    <p:sldId id="440" r:id="rId13"/>
    <p:sldId id="370" r:id="rId14"/>
    <p:sldId id="321" r:id="rId15"/>
    <p:sldId id="655" r:id="rId16"/>
    <p:sldId id="728" r:id="rId17"/>
    <p:sldId id="442" r:id="rId18"/>
    <p:sldId id="339" r:id="rId19"/>
    <p:sldId id="497" r:id="rId20"/>
    <p:sldId id="474" r:id="rId21"/>
    <p:sldId id="598" r:id="rId22"/>
    <p:sldId id="546" r:id="rId23"/>
    <p:sldId id="480" r:id="rId24"/>
    <p:sldId id="434" r:id="rId25"/>
    <p:sldId id="734" r:id="rId26"/>
    <p:sldId id="742" r:id="rId27"/>
    <p:sldId id="366" r:id="rId28"/>
    <p:sldId id="773" r:id="rId29"/>
    <p:sldId id="750" r:id="rId30"/>
    <p:sldId id="753" r:id="rId31"/>
    <p:sldId id="755" r:id="rId32"/>
    <p:sldId id="756" r:id="rId33"/>
    <p:sldId id="764" r:id="rId34"/>
    <p:sldId id="766" r:id="rId35"/>
    <p:sldId id="767" r:id="rId36"/>
    <p:sldId id="706" r:id="rId37"/>
    <p:sldId id="703" r:id="rId38"/>
    <p:sldId id="596" r:id="rId39"/>
    <p:sldId id="373" r:id="rId40"/>
    <p:sldId id="336" r:id="rId41"/>
    <p:sldId id="493" r:id="rId42"/>
    <p:sldId id="738" r:id="rId43"/>
    <p:sldId id="737" r:id="rId44"/>
    <p:sldId id="648" r:id="rId45"/>
    <p:sldId id="700" r:id="rId46"/>
    <p:sldId id="657" r:id="rId47"/>
    <p:sldId id="709" r:id="rId48"/>
    <p:sldId id="710" r:id="rId49"/>
    <p:sldId id="432" r:id="rId50"/>
    <p:sldId id="438" r:id="rId51"/>
  </p:sldIdLst>
  <p:sldSz cx="10826750" cy="8120063" type="B4ISO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1pPr>
    <a:lvl2pPr marL="515933" algn="l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2pPr>
    <a:lvl3pPr marL="1031868" algn="l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3pPr>
    <a:lvl4pPr marL="1547804" algn="l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4pPr>
    <a:lvl5pPr marL="2063740" algn="l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5pPr>
    <a:lvl6pPr marL="2579677" algn="l" defTabSz="1031868" rtl="0" eaLnBrk="1" latinLnBrk="0" hangingPunct="1">
      <a:defRPr sz="5700" kern="1200">
        <a:solidFill>
          <a:schemeClr val="tx1"/>
        </a:solidFill>
        <a:latin typeface="Arial" charset="0"/>
        <a:ea typeface="+mn-ea"/>
        <a:cs typeface="+mn-cs"/>
      </a:defRPr>
    </a:lvl6pPr>
    <a:lvl7pPr marL="3095607" algn="l" defTabSz="1031868" rtl="0" eaLnBrk="1" latinLnBrk="0" hangingPunct="1">
      <a:defRPr sz="5700" kern="1200">
        <a:solidFill>
          <a:schemeClr val="tx1"/>
        </a:solidFill>
        <a:latin typeface="Arial" charset="0"/>
        <a:ea typeface="+mn-ea"/>
        <a:cs typeface="+mn-cs"/>
      </a:defRPr>
    </a:lvl7pPr>
    <a:lvl8pPr marL="3611543" algn="l" defTabSz="1031868" rtl="0" eaLnBrk="1" latinLnBrk="0" hangingPunct="1">
      <a:defRPr sz="5700" kern="1200">
        <a:solidFill>
          <a:schemeClr val="tx1"/>
        </a:solidFill>
        <a:latin typeface="Arial" charset="0"/>
        <a:ea typeface="+mn-ea"/>
        <a:cs typeface="+mn-cs"/>
      </a:defRPr>
    </a:lvl8pPr>
    <a:lvl9pPr marL="4127477" algn="l" defTabSz="1031868" rtl="0" eaLnBrk="1" latinLnBrk="0" hangingPunct="1">
      <a:defRPr sz="5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8">
          <p15:clr>
            <a:srgbClr val="A4A3A4"/>
          </p15:clr>
        </p15:guide>
        <p15:guide id="2" pos="34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00"/>
    <a:srgbClr val="00FE00"/>
    <a:srgbClr val="EDF5DF"/>
    <a:srgbClr val="00D600"/>
    <a:srgbClr val="FF9900"/>
    <a:srgbClr val="008600"/>
    <a:srgbClr val="000000"/>
    <a:srgbClr val="D3F4F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1" autoAdjust="0"/>
    <p:restoredTop sz="94794" autoAdjust="0"/>
  </p:normalViewPr>
  <p:slideViewPr>
    <p:cSldViewPr>
      <p:cViewPr varScale="1">
        <p:scale>
          <a:sx n="54" d="100"/>
          <a:sy n="54" d="100"/>
        </p:scale>
        <p:origin x="948" y="78"/>
      </p:cViewPr>
      <p:guideLst>
        <p:guide orient="horz" pos="2558"/>
        <p:guide pos="3410"/>
      </p:guideLst>
    </p:cSldViewPr>
  </p:slideViewPr>
  <p:outlineViewPr>
    <p:cViewPr>
      <p:scale>
        <a:sx n="33" d="100"/>
        <a:sy n="33" d="100"/>
      </p:scale>
      <p:origin x="0" y="8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it-IT" smtClean="0"/>
              <a:t>F.S.Orientamento in entrata Vittoria Antonucci</a:t>
            </a: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65B57C-C378-4949-BACC-7DBD84D1FF64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3687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F.S.Orientamento in entrata Vittoria Antonucci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9327D-D74A-4B57-B5BD-48D5DA4F4E1F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83721-8A6A-4D96-90EC-546AEEAEEA1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7567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031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15933" algn="l" defTabSz="1031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31868" algn="l" defTabSz="1031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7804" algn="l" defTabSz="1031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63740" algn="l" defTabSz="1031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579677" algn="l" defTabSz="1031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095607" algn="l" defTabSz="1031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11543" algn="l" defTabSz="1031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4127477" algn="l" defTabSz="10318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37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2" tIns="91422" rIns="91422" bIns="9142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581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98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74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20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596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50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541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280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12008" y="2522504"/>
            <a:ext cx="9202738" cy="174055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4013" y="4601371"/>
            <a:ext cx="7578726" cy="2075128"/>
          </a:xfrm>
        </p:spPr>
        <p:txBody>
          <a:bodyPr/>
          <a:lstStyle>
            <a:lvl1pPr marL="0" indent="0" algn="ctr">
              <a:buNone/>
              <a:defRPr/>
            </a:lvl1pPr>
            <a:lvl2pPr marL="515933" indent="0" algn="ctr">
              <a:buNone/>
              <a:defRPr/>
            </a:lvl2pPr>
            <a:lvl3pPr marL="1031868" indent="0" algn="ctr">
              <a:buNone/>
              <a:defRPr/>
            </a:lvl3pPr>
            <a:lvl4pPr marL="1547804" indent="0" algn="ctr">
              <a:buNone/>
              <a:defRPr/>
            </a:lvl4pPr>
            <a:lvl5pPr marL="2063740" indent="0" algn="ctr">
              <a:buNone/>
              <a:defRPr/>
            </a:lvl5pPr>
            <a:lvl6pPr marL="2579677" indent="0" algn="ctr">
              <a:buNone/>
              <a:defRPr/>
            </a:lvl6pPr>
            <a:lvl7pPr marL="3095607" indent="0" algn="ctr">
              <a:buNone/>
              <a:defRPr/>
            </a:lvl7pPr>
            <a:lvl8pPr marL="3611543" indent="0" algn="ctr">
              <a:buNone/>
              <a:defRPr/>
            </a:lvl8pPr>
            <a:lvl9pPr marL="4127477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99CD6-D212-4A05-B5A1-D2AE58CDAC33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81743-EC34-4868-ACBA-DC4CB7C2C45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849396" y="325197"/>
            <a:ext cx="2436019" cy="692836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41339" y="325197"/>
            <a:ext cx="7127610" cy="692836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6406F-A9B1-4147-A9D5-3BA3CF38ABC7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325179"/>
            <a:ext cx="9744076" cy="135334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41355" y="1894688"/>
            <a:ext cx="4781813" cy="535886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5503614" y="1894688"/>
            <a:ext cx="4781813" cy="5358866"/>
          </a:xfrm>
        </p:spPr>
        <p:txBody>
          <a:bodyPr/>
          <a:lstStyle/>
          <a:p>
            <a:pPr lvl="0"/>
            <a:endParaRPr lang="it-IT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7EB9-A8B8-4C08-B3E1-195FB6C57DB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642943" y="957177"/>
            <a:ext cx="9540897" cy="644632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lIns="103170" tIns="103170" rIns="103170" bIns="10317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" name="Shape 44"/>
          <p:cNvSpPr/>
          <p:nvPr/>
        </p:nvSpPr>
        <p:spPr>
          <a:xfrm>
            <a:off x="642943" y="836882"/>
            <a:ext cx="9540897" cy="64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3170" tIns="103170" rIns="103170" bIns="10317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45" name="Shape 45"/>
          <p:cNvCxnSpPr/>
          <p:nvPr/>
        </p:nvCxnSpPr>
        <p:spPr>
          <a:xfrm>
            <a:off x="1578546" y="836896"/>
            <a:ext cx="0" cy="1267382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" name="Shape 46"/>
          <p:cNvCxnSpPr/>
          <p:nvPr/>
        </p:nvCxnSpPr>
        <p:spPr>
          <a:xfrm>
            <a:off x="642754" y="2094900"/>
            <a:ext cx="954125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633547" y="836877"/>
            <a:ext cx="7963060" cy="1257910"/>
          </a:xfrm>
          <a:prstGeom prst="rect">
            <a:avLst/>
          </a:prstGeom>
        </p:spPr>
        <p:txBody>
          <a:bodyPr lIns="103170" tIns="103170" rIns="103170" bIns="103170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578568" y="2374531"/>
            <a:ext cx="2647011" cy="4304178"/>
          </a:xfrm>
          <a:prstGeom prst="rect">
            <a:avLst/>
          </a:prstGeom>
        </p:spPr>
        <p:txBody>
          <a:bodyPr lIns="103170" tIns="103170" rIns="103170" bIns="103170" anchor="t" anchorCtr="0"/>
          <a:lstStyle>
            <a:lvl1pPr rtl="0">
              <a:spcBef>
                <a:spcPts val="0"/>
              </a:spcBef>
              <a:buSzPct val="100000"/>
              <a:defRPr sz="1900"/>
            </a:lvl1pPr>
            <a:lvl2pPr rtl="0">
              <a:spcBef>
                <a:spcPts val="0"/>
              </a:spcBef>
              <a:buSzPct val="100000"/>
              <a:defRPr sz="1900"/>
            </a:lvl2pPr>
            <a:lvl3pPr rtl="0">
              <a:spcBef>
                <a:spcPts val="0"/>
              </a:spcBef>
              <a:buSzPct val="100000"/>
              <a:defRPr sz="1900"/>
            </a:lvl3pPr>
            <a:lvl4pPr rtl="0">
              <a:spcBef>
                <a:spcPts val="0"/>
              </a:spcBef>
              <a:buSzPct val="100000"/>
              <a:defRPr sz="1900"/>
            </a:lvl4pPr>
            <a:lvl5pPr rtl="0">
              <a:spcBef>
                <a:spcPts val="0"/>
              </a:spcBef>
              <a:buSzPct val="100000"/>
              <a:defRPr sz="1900"/>
            </a:lvl5pPr>
            <a:lvl6pPr rtl="0">
              <a:spcBef>
                <a:spcPts val="0"/>
              </a:spcBef>
              <a:buSzPct val="100000"/>
              <a:defRPr sz="1900"/>
            </a:lvl6pPr>
            <a:lvl7pPr rtl="0">
              <a:spcBef>
                <a:spcPts val="0"/>
              </a:spcBef>
              <a:buSzPct val="100000"/>
              <a:defRPr sz="1900"/>
            </a:lvl7pPr>
            <a:lvl8pPr rtl="0">
              <a:spcBef>
                <a:spcPts val="0"/>
              </a:spcBef>
              <a:buSzPct val="100000"/>
              <a:defRPr sz="1900"/>
            </a:lvl8pPr>
            <a:lvl9pPr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361315" y="2374531"/>
            <a:ext cx="2647011" cy="4304178"/>
          </a:xfrm>
          <a:prstGeom prst="rect">
            <a:avLst/>
          </a:prstGeom>
        </p:spPr>
        <p:txBody>
          <a:bodyPr lIns="103170" tIns="103170" rIns="103170" bIns="103170" anchor="t" anchorCtr="0"/>
          <a:lstStyle>
            <a:lvl1pPr rtl="0">
              <a:spcBef>
                <a:spcPts val="0"/>
              </a:spcBef>
              <a:buSzPct val="100000"/>
              <a:defRPr sz="1900"/>
            </a:lvl1pPr>
            <a:lvl2pPr rtl="0">
              <a:spcBef>
                <a:spcPts val="0"/>
              </a:spcBef>
              <a:buSzPct val="100000"/>
              <a:defRPr sz="1900"/>
            </a:lvl2pPr>
            <a:lvl3pPr rtl="0">
              <a:spcBef>
                <a:spcPts val="0"/>
              </a:spcBef>
              <a:buSzPct val="100000"/>
              <a:defRPr sz="1900"/>
            </a:lvl3pPr>
            <a:lvl4pPr rtl="0">
              <a:spcBef>
                <a:spcPts val="0"/>
              </a:spcBef>
              <a:buSzPct val="100000"/>
              <a:defRPr sz="1900"/>
            </a:lvl4pPr>
            <a:lvl5pPr rtl="0">
              <a:spcBef>
                <a:spcPts val="0"/>
              </a:spcBef>
              <a:buSzPct val="100000"/>
              <a:defRPr sz="1900"/>
            </a:lvl5pPr>
            <a:lvl6pPr rtl="0">
              <a:spcBef>
                <a:spcPts val="0"/>
              </a:spcBef>
              <a:buSzPct val="100000"/>
              <a:defRPr sz="1900"/>
            </a:lvl6pPr>
            <a:lvl7pPr rtl="0">
              <a:spcBef>
                <a:spcPts val="0"/>
              </a:spcBef>
              <a:buSzPct val="100000"/>
              <a:defRPr sz="1900"/>
            </a:lvl7pPr>
            <a:lvl8pPr rtl="0">
              <a:spcBef>
                <a:spcPts val="0"/>
              </a:spcBef>
              <a:buSzPct val="100000"/>
              <a:defRPr sz="1900"/>
            </a:lvl8pPr>
            <a:lvl9pPr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7144062" y="2374531"/>
            <a:ext cx="2647011" cy="4304178"/>
          </a:xfrm>
          <a:prstGeom prst="rect">
            <a:avLst/>
          </a:prstGeom>
        </p:spPr>
        <p:txBody>
          <a:bodyPr lIns="103170" tIns="103170" rIns="103170" bIns="103170" anchor="t" anchorCtr="0"/>
          <a:lstStyle>
            <a:lvl1pPr rtl="0">
              <a:spcBef>
                <a:spcPts val="0"/>
              </a:spcBef>
              <a:buSzPct val="100000"/>
              <a:defRPr sz="1900"/>
            </a:lvl1pPr>
            <a:lvl2pPr rtl="0">
              <a:spcBef>
                <a:spcPts val="0"/>
              </a:spcBef>
              <a:buSzPct val="100000"/>
              <a:defRPr sz="1900"/>
            </a:lvl2pPr>
            <a:lvl3pPr rtl="0">
              <a:spcBef>
                <a:spcPts val="0"/>
              </a:spcBef>
              <a:buSzPct val="100000"/>
              <a:defRPr sz="1900"/>
            </a:lvl3pPr>
            <a:lvl4pPr rtl="0">
              <a:spcBef>
                <a:spcPts val="0"/>
              </a:spcBef>
              <a:buSzPct val="100000"/>
              <a:defRPr sz="1900"/>
            </a:lvl4pPr>
            <a:lvl5pPr rtl="0">
              <a:spcBef>
                <a:spcPts val="0"/>
              </a:spcBef>
              <a:buSzPct val="100000"/>
              <a:defRPr sz="1900"/>
            </a:lvl5pPr>
            <a:lvl6pPr rtl="0">
              <a:spcBef>
                <a:spcPts val="0"/>
              </a:spcBef>
              <a:buSzPct val="100000"/>
              <a:defRPr sz="1900"/>
            </a:lvl6pPr>
            <a:lvl7pPr rtl="0">
              <a:spcBef>
                <a:spcPts val="0"/>
              </a:spcBef>
              <a:buSzPct val="100000"/>
              <a:defRPr sz="1900"/>
            </a:lvl7pPr>
            <a:lvl8pPr rtl="0">
              <a:spcBef>
                <a:spcPts val="0"/>
              </a:spcBef>
              <a:buSzPct val="100000"/>
              <a:defRPr sz="1900"/>
            </a:lvl8pPr>
            <a:lvl9pPr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765DC-B8C2-40BA-938A-6D6B450B4F7F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5240" y="5217909"/>
            <a:ext cx="9202738" cy="16127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55240" y="3441651"/>
            <a:ext cx="9202738" cy="1776263"/>
          </a:xfrm>
        </p:spPr>
        <p:txBody>
          <a:bodyPr anchor="b"/>
          <a:lstStyle>
            <a:lvl1pPr marL="0" indent="0">
              <a:buNone/>
              <a:defRPr sz="2200"/>
            </a:lvl1pPr>
            <a:lvl2pPr marL="515933" indent="0">
              <a:buNone/>
              <a:defRPr sz="2000"/>
            </a:lvl2pPr>
            <a:lvl3pPr marL="1031868" indent="0">
              <a:buNone/>
              <a:defRPr sz="1900"/>
            </a:lvl3pPr>
            <a:lvl4pPr marL="1547804" indent="0">
              <a:buNone/>
              <a:defRPr sz="1700"/>
            </a:lvl4pPr>
            <a:lvl5pPr marL="2063740" indent="0">
              <a:buNone/>
              <a:defRPr sz="1700"/>
            </a:lvl5pPr>
            <a:lvl6pPr marL="2579677" indent="0">
              <a:buNone/>
              <a:defRPr sz="1700"/>
            </a:lvl6pPr>
            <a:lvl7pPr marL="3095607" indent="0">
              <a:buNone/>
              <a:defRPr sz="1700"/>
            </a:lvl7pPr>
            <a:lvl8pPr marL="3611543" indent="0">
              <a:buNone/>
              <a:defRPr sz="1700"/>
            </a:lvl8pPr>
            <a:lvl9pPr marL="4127477" indent="0">
              <a:buNone/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CFDDB-E63D-46AA-82DC-048AB3B09BE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41355" y="1894688"/>
            <a:ext cx="4781813" cy="535886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503614" y="1894688"/>
            <a:ext cx="4781813" cy="535886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16D1-F817-4FE9-9FF9-9B4EA4E7F53C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45" y="1817619"/>
            <a:ext cx="4783694" cy="75749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5933" indent="0">
              <a:buNone/>
              <a:defRPr sz="2200" b="1"/>
            </a:lvl2pPr>
            <a:lvl3pPr marL="1031868" indent="0">
              <a:buNone/>
              <a:defRPr sz="2000" b="1"/>
            </a:lvl3pPr>
            <a:lvl4pPr marL="1547804" indent="0">
              <a:buNone/>
              <a:defRPr sz="1900" b="1"/>
            </a:lvl4pPr>
            <a:lvl5pPr marL="2063740" indent="0">
              <a:buNone/>
              <a:defRPr sz="1900" b="1"/>
            </a:lvl5pPr>
            <a:lvl6pPr marL="2579677" indent="0">
              <a:buNone/>
              <a:defRPr sz="1900" b="1"/>
            </a:lvl6pPr>
            <a:lvl7pPr marL="3095607" indent="0">
              <a:buNone/>
              <a:defRPr sz="1900" b="1"/>
            </a:lvl7pPr>
            <a:lvl8pPr marL="3611543" indent="0">
              <a:buNone/>
              <a:defRPr sz="1900" b="1"/>
            </a:lvl8pPr>
            <a:lvl9pPr marL="4127477" indent="0">
              <a:buNone/>
              <a:defRPr sz="19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1345" y="2575115"/>
            <a:ext cx="4783694" cy="467843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99843" y="1817619"/>
            <a:ext cx="4785575" cy="75749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5933" indent="0">
              <a:buNone/>
              <a:defRPr sz="2200" b="1"/>
            </a:lvl2pPr>
            <a:lvl3pPr marL="1031868" indent="0">
              <a:buNone/>
              <a:defRPr sz="2000" b="1"/>
            </a:lvl3pPr>
            <a:lvl4pPr marL="1547804" indent="0">
              <a:buNone/>
              <a:defRPr sz="1900" b="1"/>
            </a:lvl4pPr>
            <a:lvl5pPr marL="2063740" indent="0">
              <a:buNone/>
              <a:defRPr sz="1900" b="1"/>
            </a:lvl5pPr>
            <a:lvl6pPr marL="2579677" indent="0">
              <a:buNone/>
              <a:defRPr sz="1900" b="1"/>
            </a:lvl6pPr>
            <a:lvl7pPr marL="3095607" indent="0">
              <a:buNone/>
              <a:defRPr sz="1900" b="1"/>
            </a:lvl7pPr>
            <a:lvl8pPr marL="3611543" indent="0">
              <a:buNone/>
              <a:defRPr sz="1900" b="1"/>
            </a:lvl8pPr>
            <a:lvl9pPr marL="4127477" indent="0">
              <a:buNone/>
              <a:defRPr sz="19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99843" y="2575115"/>
            <a:ext cx="4785575" cy="467843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CABC-8DB5-4ADA-A3EB-29438F45C2BD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A2F8C-DF06-42FD-B9DC-3F4DDBFBE03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54360-2787-45C6-88D3-BE3952E4C0D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44" y="323316"/>
            <a:ext cx="3561926" cy="13759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32977" y="323319"/>
            <a:ext cx="6052455" cy="693024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41344" y="1699217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15933" indent="0">
              <a:buNone/>
              <a:defRPr sz="1200"/>
            </a:lvl2pPr>
            <a:lvl3pPr marL="1031868" indent="0">
              <a:buNone/>
              <a:defRPr sz="1200"/>
            </a:lvl3pPr>
            <a:lvl4pPr marL="1547804" indent="0">
              <a:buNone/>
              <a:defRPr sz="900"/>
            </a:lvl4pPr>
            <a:lvl5pPr marL="2063740" indent="0">
              <a:buNone/>
              <a:defRPr sz="900"/>
            </a:lvl5pPr>
            <a:lvl6pPr marL="2579677" indent="0">
              <a:buNone/>
              <a:defRPr sz="900"/>
            </a:lvl6pPr>
            <a:lvl7pPr marL="3095607" indent="0">
              <a:buNone/>
              <a:defRPr sz="900"/>
            </a:lvl7pPr>
            <a:lvl8pPr marL="3611543" indent="0">
              <a:buNone/>
              <a:defRPr sz="900"/>
            </a:lvl8pPr>
            <a:lvl9pPr marL="412747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84765-9751-4CEC-85FA-48472809AB7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2121" y="5684062"/>
            <a:ext cx="6496050" cy="6710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122121" y="725545"/>
            <a:ext cx="6496050" cy="4872038"/>
          </a:xfrm>
        </p:spPr>
        <p:txBody>
          <a:bodyPr/>
          <a:lstStyle>
            <a:lvl1pPr marL="0" indent="0">
              <a:buNone/>
              <a:defRPr sz="3600"/>
            </a:lvl1pPr>
            <a:lvl2pPr marL="515933" indent="0">
              <a:buNone/>
              <a:defRPr sz="3100"/>
            </a:lvl2pPr>
            <a:lvl3pPr marL="1031868" indent="0">
              <a:buNone/>
              <a:defRPr sz="2600"/>
            </a:lvl3pPr>
            <a:lvl4pPr marL="1547804" indent="0">
              <a:buNone/>
              <a:defRPr sz="2200"/>
            </a:lvl4pPr>
            <a:lvl5pPr marL="2063740" indent="0">
              <a:buNone/>
              <a:defRPr sz="2200"/>
            </a:lvl5pPr>
            <a:lvl6pPr marL="2579677" indent="0">
              <a:buNone/>
              <a:defRPr sz="2200"/>
            </a:lvl6pPr>
            <a:lvl7pPr marL="3095607" indent="0">
              <a:buNone/>
              <a:defRPr sz="2200"/>
            </a:lvl7pPr>
            <a:lvl8pPr marL="3611543" indent="0">
              <a:buNone/>
              <a:defRPr sz="2200"/>
            </a:lvl8pPr>
            <a:lvl9pPr marL="4127477" indent="0">
              <a:buNone/>
              <a:defRPr sz="22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122121" y="6355085"/>
            <a:ext cx="6496050" cy="952980"/>
          </a:xfrm>
        </p:spPr>
        <p:txBody>
          <a:bodyPr/>
          <a:lstStyle>
            <a:lvl1pPr marL="0" indent="0">
              <a:buNone/>
              <a:defRPr sz="1700"/>
            </a:lvl1pPr>
            <a:lvl2pPr marL="515933" indent="0">
              <a:buNone/>
              <a:defRPr sz="1200"/>
            </a:lvl2pPr>
            <a:lvl3pPr marL="1031868" indent="0">
              <a:buNone/>
              <a:defRPr sz="1200"/>
            </a:lvl3pPr>
            <a:lvl4pPr marL="1547804" indent="0">
              <a:buNone/>
              <a:defRPr sz="900"/>
            </a:lvl4pPr>
            <a:lvl5pPr marL="2063740" indent="0">
              <a:buNone/>
              <a:defRPr sz="900"/>
            </a:lvl5pPr>
            <a:lvl6pPr marL="2579677" indent="0">
              <a:buNone/>
              <a:defRPr sz="900"/>
            </a:lvl6pPr>
            <a:lvl7pPr marL="3095607" indent="0">
              <a:buNone/>
              <a:defRPr sz="900"/>
            </a:lvl7pPr>
            <a:lvl8pPr marL="3611543" indent="0">
              <a:buNone/>
              <a:defRPr sz="900"/>
            </a:lvl8pPr>
            <a:lvl9pPr marL="412747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F5DC3-157B-41A7-B688-56FF1D57902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325179"/>
            <a:ext cx="9744076" cy="135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88" tIns="51593" rIns="103188" bIns="515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1894688"/>
            <a:ext cx="9744076" cy="535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88" tIns="51593" rIns="103188" bIns="51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1351" y="7394527"/>
            <a:ext cx="2526243" cy="56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88" tIns="51593" rIns="103188" bIns="51593" numCol="1" anchor="t" anchorCtr="0" compatLnSpc="1">
            <a:prstTxWarp prst="textNoShape">
              <a:avLst/>
            </a:prstTxWarp>
          </a:bodyPr>
          <a:lstStyle>
            <a:lvl1pPr>
              <a:defRPr sz="17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9143" y="7394527"/>
            <a:ext cx="3428471" cy="56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88" tIns="51593" rIns="103188" bIns="51593" numCol="1" anchor="t" anchorCtr="0" compatLnSpc="1">
            <a:prstTxWarp prst="textNoShape">
              <a:avLst/>
            </a:prstTxWarp>
          </a:bodyPr>
          <a:lstStyle>
            <a:lvl1pPr algn="ctr">
              <a:defRPr sz="17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184" y="7394527"/>
            <a:ext cx="2526243" cy="56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88" tIns="51593" rIns="103188" bIns="51593" numCol="1" anchor="t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pPr>
              <a:defRPr/>
            </a:pPr>
            <a:fld id="{8C028E23-B58F-46E9-9C24-22BBF8037B9C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515933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103186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54780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206374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86949" indent="-386949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8393" indent="-322458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89838" indent="-257968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805770" indent="-25796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321704" indent="-25796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37638" indent="-257968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53578" indent="-257968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69511" indent="-257968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85446" indent="-257968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1031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3" algn="l" defTabSz="1031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68" algn="l" defTabSz="1031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04" algn="l" defTabSz="1031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740" algn="l" defTabSz="1031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677" algn="l" defTabSz="1031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5607" algn="l" defTabSz="1031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1543" algn="l" defTabSz="1031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7477" algn="l" defTabSz="1031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google.it/url?sa=i&amp;rct=j&amp;q=&amp;esrc=s&amp;source=images&amp;cd=&amp;cad=rja&amp;uact=8&amp;ved=0ahUKEwilqoP4jNrWAhXDlxoKHX5QAb0QjRwIBw&amp;url=http://www.liceoberti.gov.it/il-liceo-delle-scienze-umane-opzione-economico-sociale&amp;psig=AOvVaw33yIkLEEJrbS7np-X4LMm3&amp;ust=1507310295397955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smachiavelli.eu/pags/spip.php?article573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sv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machiavelli.eu/pags/spip.php?article417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depth=1&amp;ei=DmbKUIiHK8nPsgaB5oDAAg&amp;hl=it&amp;langpair=en|it&amp;rurl=translate.google.it&amp;u=http://www.gograph.com/illustration/flag-of-european-union-in-heart-shape-gg58769582.html&amp;usg=ALkJrhggK_4pH0Z6twzsJkZ-gbX4BVH55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616466" y="1"/>
            <a:ext cx="8210285" cy="5033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8171" tIns="54087" rIns="108171" bIns="54087" rtlCol="0">
            <a:spAutoFit/>
          </a:bodyPr>
          <a:lstStyle/>
          <a:p>
            <a:endParaRPr lang="it-IT" sz="6400" dirty="0" smtClean="0">
              <a:solidFill>
                <a:srgbClr val="FF9900"/>
              </a:solidFill>
              <a:latin typeface="Brush Script Std" pitchFamily="66" charset="0"/>
            </a:endParaRPr>
          </a:p>
          <a:p>
            <a:endParaRPr lang="it-IT" sz="6400" dirty="0" smtClean="0">
              <a:solidFill>
                <a:srgbClr val="FF9900"/>
              </a:solidFill>
              <a:latin typeface="Brush Script Std" pitchFamily="66" charset="0"/>
            </a:endParaRPr>
          </a:p>
          <a:p>
            <a:r>
              <a:rPr lang="it-IT" sz="6400" dirty="0" smtClean="0">
                <a:solidFill>
                  <a:srgbClr val="FF9900"/>
                </a:solidFill>
                <a:latin typeface="Monotype Corsiva" pitchFamily="66" charset="0"/>
              </a:rPr>
              <a:t>  Liceo Linguistico</a:t>
            </a:r>
          </a:p>
          <a:p>
            <a:endParaRPr lang="it-IT" sz="6400" dirty="0" smtClean="0">
              <a:solidFill>
                <a:srgbClr val="FF9900"/>
              </a:solidFill>
              <a:latin typeface="CommercialScript BT" pitchFamily="66" charset="0"/>
            </a:endParaRPr>
          </a:p>
          <a:p>
            <a:r>
              <a:rPr lang="it-IT" sz="6400" dirty="0" smtClean="0">
                <a:solidFill>
                  <a:srgbClr val="FF9900"/>
                </a:solidFill>
                <a:latin typeface="CommercialScript BT" pitchFamily="66" charset="0"/>
              </a:rPr>
              <a:t>                       </a:t>
            </a:r>
            <a:endParaRPr lang="it-IT" sz="6400" dirty="0">
              <a:solidFill>
                <a:srgbClr val="FF9900"/>
              </a:solidFill>
              <a:latin typeface="CommercialScript BT" pitchFamily="66" charset="0"/>
            </a:endParaRPr>
          </a:p>
        </p:txBody>
      </p:sp>
      <p:pic>
        <p:nvPicPr>
          <p:cNvPr id="2" name="Immagine 1" descr="moton70-a3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7579" y="2887134"/>
            <a:ext cx="7759171" cy="2165350"/>
          </a:xfrm>
          <a:prstGeom prst="rect">
            <a:avLst/>
          </a:prstGeom>
        </p:spPr>
      </p:pic>
      <p:pic>
        <p:nvPicPr>
          <p:cNvPr id="8" name="Immagine 7" descr="Machiavelli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87133" cy="559382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-270669" y="5593827"/>
            <a:ext cx="5774267" cy="546533"/>
          </a:xfrm>
          <a:prstGeom prst="rect">
            <a:avLst/>
          </a:prstGeom>
          <a:noFill/>
        </p:spPr>
        <p:txBody>
          <a:bodyPr wrap="square" lIns="108171" tIns="54087" rIns="108171" bIns="54087" rtlCol="0">
            <a:spAutoFit/>
          </a:bodyPr>
          <a:lstStyle/>
          <a:p>
            <a:pPr algn="ctr"/>
            <a:r>
              <a:rPr lang="it-IT" sz="2800" dirty="0" smtClean="0">
                <a:latin typeface="Brush Script Std" pitchFamily="66" charset="0"/>
              </a:rPr>
              <a:t>tanto nomini </a:t>
            </a:r>
            <a:r>
              <a:rPr lang="it-IT" sz="2800" dirty="0" err="1" smtClean="0">
                <a:latin typeface="Brush Script Std" pitchFamily="66" charset="0"/>
              </a:rPr>
              <a:t>nullum</a:t>
            </a:r>
            <a:r>
              <a:rPr lang="it-IT" sz="2800" dirty="0" smtClean="0">
                <a:latin typeface="Brush Script Std" pitchFamily="66" charset="0"/>
              </a:rPr>
              <a:t> par elogium</a:t>
            </a:r>
            <a:endParaRPr lang="it-IT" sz="2800" dirty="0">
              <a:latin typeface="Brush Script Std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33792" y="6405830"/>
            <a:ext cx="4420923" cy="1632724"/>
          </a:xfrm>
          <a:prstGeom prst="rect">
            <a:avLst/>
          </a:prstGeom>
          <a:noFill/>
        </p:spPr>
        <p:txBody>
          <a:bodyPr wrap="square" lIns="108171" tIns="54087" rIns="108171" bIns="54087" rtlCol="0">
            <a:spAutoFit/>
          </a:bodyPr>
          <a:lstStyle/>
          <a:p>
            <a:pPr algn="ctr"/>
            <a:r>
              <a:rPr lang="it-IT" sz="3300" b="1" dirty="0" smtClean="0">
                <a:latin typeface="Monotype Corsiva" pitchFamily="66" charset="0"/>
              </a:rPr>
              <a:t>Dirigente Scolastico Prof.ssa Elena </a:t>
            </a:r>
            <a:r>
              <a:rPr lang="it-IT" sz="3300" b="1" dirty="0" err="1" smtClean="0">
                <a:latin typeface="Monotype Corsiva" pitchFamily="66" charset="0"/>
              </a:rPr>
              <a:t>Zacchilli</a:t>
            </a:r>
            <a:endParaRPr lang="it-IT" sz="3300" b="1" dirty="0" smtClean="0">
              <a:latin typeface="Monotype Corsiva" pitchFamily="66" charset="0"/>
            </a:endParaRPr>
          </a:p>
          <a:p>
            <a:pPr algn="ctr"/>
            <a:r>
              <a:rPr lang="it-IT" sz="3300" b="1" dirty="0" err="1" smtClean="0">
                <a:latin typeface="Monotype Corsiva" pitchFamily="66" charset="0"/>
              </a:rPr>
              <a:t>a.s.</a:t>
            </a:r>
            <a:r>
              <a:rPr lang="it-IT" sz="3300" b="1" dirty="0" smtClean="0">
                <a:latin typeface="Monotype Corsiva" pitchFamily="66" charset="0"/>
              </a:rPr>
              <a:t> 2020/2021</a:t>
            </a:r>
            <a:endParaRPr lang="it-IT" sz="3300" b="1" dirty="0">
              <a:latin typeface="Monotype Corsiva" pitchFamily="66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77356" y="902229"/>
            <a:ext cx="7849394" cy="1112832"/>
          </a:xfrm>
          <a:prstGeom prst="rect">
            <a:avLst/>
          </a:prstGeom>
        </p:spPr>
        <p:txBody>
          <a:bodyPr wrap="square" lIns="108171" tIns="54087" rIns="108171" bIns="54087">
            <a:spAutoFit/>
          </a:bodyPr>
          <a:lstStyle/>
          <a:p>
            <a:r>
              <a:rPr lang="it-IT" sz="6400" dirty="0" smtClean="0">
                <a:solidFill>
                  <a:srgbClr val="FF9900"/>
                </a:solidFill>
                <a:latin typeface="Monotype Corsiva" pitchFamily="66" charset="0"/>
              </a:rPr>
              <a:t>Liceo Economico Sociale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887136" y="0"/>
            <a:ext cx="8210285" cy="1112832"/>
          </a:xfrm>
          <a:prstGeom prst="rect">
            <a:avLst/>
          </a:prstGeom>
        </p:spPr>
        <p:txBody>
          <a:bodyPr wrap="square" lIns="108171" tIns="54087" rIns="108171" bIns="54087">
            <a:spAutoFit/>
          </a:bodyPr>
          <a:lstStyle/>
          <a:p>
            <a:r>
              <a:rPr lang="it-IT" sz="6400" dirty="0" smtClean="0">
                <a:solidFill>
                  <a:srgbClr val="FF9900"/>
                </a:solidFill>
                <a:latin typeface="Monotype Corsiva" pitchFamily="66" charset="0"/>
              </a:rPr>
              <a:t>Liceo delle Scienze Umane</a:t>
            </a:r>
          </a:p>
        </p:txBody>
      </p:sp>
      <p:pic>
        <p:nvPicPr>
          <p:cNvPr id="16" name="Immagine 15" descr="machiavelli_aperto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6945" y="5323154"/>
            <a:ext cx="3608917" cy="2556316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2775" y="1774031"/>
            <a:ext cx="1729265" cy="204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1"/>
            <a:ext cx="9744076" cy="1353344"/>
          </a:xfrm>
        </p:spPr>
        <p:txBody>
          <a:bodyPr/>
          <a:lstStyle/>
          <a:p>
            <a:pPr eaLnBrk="1" hangingPunct="1"/>
            <a:r>
              <a:rPr lang="it-IT" sz="3600" b="1" dirty="0" smtClean="0">
                <a:latin typeface="Comic Sans MS" pitchFamily="66" charset="0"/>
              </a:rPr>
              <a:t>La sede di Via Giovanni Da Procida: </a:t>
            </a:r>
            <a:br>
              <a:rPr lang="it-IT" sz="3600" b="1" dirty="0" smtClean="0">
                <a:latin typeface="Comic Sans MS" pitchFamily="66" charset="0"/>
              </a:rPr>
            </a:br>
            <a:r>
              <a:rPr lang="it-IT" sz="3600" b="1" dirty="0" smtClean="0">
                <a:latin typeface="Comic Sans MS" pitchFamily="66" charset="0"/>
              </a:rPr>
              <a:t>una piccola grande oasi …</a:t>
            </a:r>
          </a:p>
        </p:txBody>
      </p:sp>
      <p:sp>
        <p:nvSpPr>
          <p:cNvPr id="46084" name="Rectangle 9"/>
          <p:cNvSpPr>
            <a:spLocks noChangeArrowheads="1"/>
          </p:cNvSpPr>
          <p:nvPr/>
        </p:nvSpPr>
        <p:spPr bwMode="auto">
          <a:xfrm>
            <a:off x="180460" y="-1863634"/>
            <a:ext cx="10375637" cy="1181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188" tIns="51593" rIns="103188" bIns="51593" anchor="ctr">
            <a:spAutoFit/>
          </a:bodyPr>
          <a:lstStyle/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b="1" dirty="0" smtClean="0">
              <a:latin typeface="Comic Sans MS" pitchFamily="66" charset="0"/>
            </a:endParaRPr>
          </a:p>
          <a:p>
            <a:endParaRPr lang="it-IT" sz="2000" b="1" dirty="0" smtClean="0">
              <a:latin typeface="Comic Sans MS" pitchFamily="66" charset="0"/>
            </a:endParaRPr>
          </a:p>
          <a:p>
            <a:endParaRPr lang="it-IT" sz="2000" b="1" dirty="0" smtClean="0">
              <a:latin typeface="Comic Sans MS" pitchFamily="66" charset="0"/>
            </a:endParaRPr>
          </a:p>
          <a:p>
            <a:endParaRPr lang="it-IT" sz="2000" b="1" dirty="0" smtClean="0">
              <a:latin typeface="Comic Sans MS" pitchFamily="66" charset="0"/>
            </a:endParaRPr>
          </a:p>
          <a:p>
            <a:endParaRPr lang="it-IT" sz="2000" b="1" dirty="0" smtClean="0">
              <a:latin typeface="Comic Sans MS" pitchFamily="66" charset="0"/>
            </a:endParaRPr>
          </a:p>
          <a:p>
            <a:endParaRPr lang="it-IT" sz="2000" b="1" dirty="0" smtClean="0">
              <a:latin typeface="Comic Sans MS" pitchFamily="66" charset="0"/>
            </a:endParaRPr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pPr algn="just"/>
            <a:r>
              <a:rPr lang="it-IT" sz="2000" dirty="0" smtClean="0">
                <a:latin typeface="Comic Sans MS" pitchFamily="66" charset="0"/>
              </a:rPr>
              <a:t>Per far fronte alle maggiori richieste di iscrizioni, nell’a.s. 2007-2008, nei pressi di piazza Bologna, apre una nuova sede, in una palazzina che ospita anche la scuola media “Falcone e Borsellino”. Comprende il corso di Scienze Umane e quello Linguistico con tutti laboratori: Laboratorio di informatica con collegamento in rete, Laboratorio Linguistico, Aula LIM e  Palestra. </a:t>
            </a:r>
          </a:p>
          <a:p>
            <a:pPr algn="just"/>
            <a:r>
              <a:rPr lang="it-IT" sz="2000" dirty="0" smtClean="0">
                <a:latin typeface="Comic Sans MS" pitchFamily="66" charset="0"/>
              </a:rPr>
              <a:t>E’ fornita di ascensore per </a:t>
            </a:r>
            <a:r>
              <a:rPr lang="it-IT" sz="2000" dirty="0" err="1" smtClean="0">
                <a:latin typeface="Comic Sans MS" pitchFamily="66" charset="0"/>
              </a:rPr>
              <a:t>dsabili</a:t>
            </a:r>
            <a:r>
              <a:rPr lang="it-IT" sz="2000" dirty="0" smtClean="0">
                <a:latin typeface="Comic Sans MS" pitchFamily="66" charset="0"/>
              </a:rPr>
              <a:t>. </a:t>
            </a:r>
          </a:p>
          <a:p>
            <a:r>
              <a:rPr lang="it-IT" sz="2000" b="1" dirty="0" smtClean="0">
                <a:latin typeface="Comic Sans MS" pitchFamily="66" charset="0"/>
              </a:rPr>
              <a:t>Nella sede sono presenti: 1 sezione del Liceo delle Scienze Umane </a:t>
            </a:r>
          </a:p>
          <a:p>
            <a:r>
              <a:rPr lang="it-IT" sz="2000" b="1" dirty="0" smtClean="0">
                <a:latin typeface="Comic Sans MS" pitchFamily="66" charset="0"/>
              </a:rPr>
              <a:t>+ 1 sezione del Liceo Linguistico (per un totale di 10 classi)</a:t>
            </a:r>
          </a:p>
          <a:p>
            <a:r>
              <a:rPr lang="it-IT" sz="2000" dirty="0" smtClean="0">
                <a:latin typeface="Comic Sans MS" pitchFamily="66" charset="0"/>
              </a:rPr>
              <a:t> 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 smtClean="0">
              <a:latin typeface="Comic Sans MS" pitchFamily="66" charset="0"/>
            </a:endParaRPr>
          </a:p>
          <a:p>
            <a:endParaRPr lang="it-IT" sz="2000" dirty="0">
              <a:latin typeface="Comic Sans MS" pitchFamily="66" charset="0"/>
            </a:endParaRPr>
          </a:p>
          <a:p>
            <a:endParaRPr lang="it-IT" sz="2200" dirty="0"/>
          </a:p>
          <a:p>
            <a:endParaRPr lang="it-IT" sz="2200" dirty="0"/>
          </a:p>
        </p:txBody>
      </p:sp>
      <p:pic>
        <p:nvPicPr>
          <p:cNvPr id="7" name="Immagine 6" descr="proci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4462" y="1263131"/>
            <a:ext cx="7398279" cy="377625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31560" y="812007"/>
            <a:ext cx="9653852" cy="1443567"/>
          </a:xfrm>
        </p:spPr>
        <p:txBody>
          <a:bodyPr/>
          <a:lstStyle/>
          <a:p>
            <a:pPr eaLnBrk="1" hangingPunct="1"/>
            <a:r>
              <a:rPr lang="it-IT" sz="4500" dirty="0" smtClean="0"/>
              <a:t/>
            </a:r>
            <a:br>
              <a:rPr lang="it-IT" sz="4500" dirty="0" smtClean="0"/>
            </a:br>
            <a:r>
              <a:rPr lang="it-IT" sz="4500" b="1" dirty="0" smtClean="0">
                <a:latin typeface="Comic Sans MS" pitchFamily="66" charset="0"/>
              </a:rPr>
              <a:t>Collegamenti per la sede</a:t>
            </a:r>
            <a:br>
              <a:rPr lang="it-IT" sz="4500" b="1" dirty="0" smtClean="0">
                <a:latin typeface="Comic Sans MS" pitchFamily="66" charset="0"/>
              </a:rPr>
            </a:br>
            <a:r>
              <a:rPr lang="it-IT" sz="3600" b="1" dirty="0" smtClean="0">
                <a:latin typeface="Comic Sans MS" pitchFamily="66" charset="0"/>
              </a:rPr>
              <a:t>Via Giovanni da Procid</a:t>
            </a:r>
            <a:r>
              <a:rPr lang="it-IT" sz="3600" b="1" dirty="0" smtClean="0"/>
              <a:t>a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b="1" dirty="0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2255574"/>
            <a:ext cx="9744076" cy="279691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sz="2200" b="1" dirty="0" smtClean="0"/>
          </a:p>
          <a:p>
            <a:pPr eaLnBrk="1" hangingPunct="1">
              <a:lnSpc>
                <a:spcPct val="80000"/>
              </a:lnSpc>
            </a:pPr>
            <a:r>
              <a:rPr lang="it-IT" sz="2600" dirty="0" smtClean="0">
                <a:latin typeface="Comic Sans MS" pitchFamily="66" charset="0"/>
              </a:rPr>
              <a:t>La scuola  si trova a pochi passi da piazza Bologna e dalla Stazione Tiburtina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dirty="0" smtClean="0">
                <a:latin typeface="Comic Sans MS" pitchFamily="66" charset="0"/>
              </a:rPr>
              <a:t>Metro B  (fermata </a:t>
            </a:r>
            <a:r>
              <a:rPr lang="it-IT" sz="2600" dirty="0" err="1" smtClean="0">
                <a:latin typeface="Comic Sans MS" pitchFamily="66" charset="0"/>
              </a:rPr>
              <a:t>stazioneTiburtina</a:t>
            </a:r>
            <a:r>
              <a:rPr lang="it-IT" sz="2600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dirty="0" smtClean="0">
                <a:latin typeface="Comic Sans MS" pitchFamily="66" charset="0"/>
              </a:rPr>
              <a:t>Metro B  (fermata piazza Bologna)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dirty="0" smtClean="0">
                <a:latin typeface="Comic Sans MS" pitchFamily="66" charset="0"/>
              </a:rPr>
              <a:t>Metro C (da Conca d’Oro)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dirty="0" smtClean="0">
                <a:latin typeface="Comic Sans MS" pitchFamily="66" charset="0"/>
              </a:rPr>
              <a:t>309 (da Colli </a:t>
            </a:r>
            <a:r>
              <a:rPr lang="it-IT" sz="2600" dirty="0" err="1" smtClean="0">
                <a:latin typeface="Comic Sans MS" pitchFamily="66" charset="0"/>
              </a:rPr>
              <a:t>Aniene</a:t>
            </a:r>
            <a:r>
              <a:rPr lang="it-IT" sz="2600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600" dirty="0" smtClean="0"/>
          </a:p>
        </p:txBody>
      </p:sp>
      <p:pic>
        <p:nvPicPr>
          <p:cNvPr id="47107" name="Picture 5" descr="autobus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6945" y="5497970"/>
            <a:ext cx="3969808" cy="262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 descr="7164840-simboli-della-ferrovia-e-metropolitana-per-progettazione-isolata-on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90442"/>
            <a:ext cx="3699140" cy="26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8" descr="can-stock-photo_csp70721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0482" y="5323152"/>
            <a:ext cx="2093924" cy="279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12499" y="1217942"/>
          <a:ext cx="9834306" cy="7500331"/>
        </p:xfrm>
        <a:graphic>
          <a:graphicData uri="http://schemas.openxmlformats.org/drawingml/2006/table">
            <a:tbl>
              <a:tblPr/>
              <a:tblGrid>
                <a:gridCol w="1242229"/>
                <a:gridCol w="1242229"/>
                <a:gridCol w="1507687"/>
                <a:gridCol w="1701403"/>
                <a:gridCol w="1414417"/>
                <a:gridCol w="1421790"/>
                <a:gridCol w="1304551"/>
              </a:tblGrid>
              <a:tr h="10603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 smtClean="0">
                          <a:latin typeface="Calibri"/>
                          <a:ea typeface="Calibri"/>
                          <a:cs typeface="Times New Roman"/>
                        </a:rPr>
                        <a:t>giorno</a:t>
                      </a: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0070C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LUNEDì</a:t>
                      </a:r>
                      <a:endParaRPr lang="it-IT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0070C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MARTEDì</a:t>
                      </a:r>
                      <a:endParaRPr lang="it-IT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0070C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MERCOLEDì</a:t>
                      </a:r>
                      <a:endParaRPr lang="it-IT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0070C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GIOVEDì</a:t>
                      </a:r>
                      <a:endParaRPr lang="it-IT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0070C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VENERDì</a:t>
                      </a:r>
                      <a:endParaRPr lang="it-IT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70C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SABATO</a:t>
                      </a:r>
                      <a:endParaRPr lang="it-IT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6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i="1" dirty="0" smtClean="0">
                          <a:latin typeface="Calibri"/>
                          <a:ea typeface="Calibri"/>
                          <a:cs typeface="Times New Roman"/>
                        </a:rPr>
                        <a:t>ora</a:t>
                      </a: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B05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prima campanella h. 8,05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B05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seconda campanella h.8,10</a:t>
                      </a:r>
                      <a:endParaRPr lang="it-IT" sz="1800" b="1" dirty="0">
                        <a:solidFill>
                          <a:srgbClr val="00B05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3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</a:t>
                      </a:r>
                      <a:endParaRPr lang="it-IT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i="1" dirty="0">
                          <a:latin typeface="Comic Sans MS"/>
                          <a:ea typeface="Calibri"/>
                          <a:cs typeface="Times New Roman"/>
                        </a:rPr>
                        <a:t>dalle h. 8,10 alle h.9,10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B05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L</a:t>
                      </a:r>
                      <a:endParaRPr lang="it-IT" sz="2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C0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</a:t>
                      </a:r>
                      <a:endParaRPr lang="it-IT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B</a:t>
                      </a:r>
                      <a:endParaRPr lang="it-IT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99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E</a:t>
                      </a:r>
                      <a:endParaRPr lang="it-IT" sz="2400" dirty="0">
                        <a:solidFill>
                          <a:srgbClr val="FF99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7030A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R</a:t>
                      </a:r>
                      <a:endParaRPr lang="it-IT" sz="2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O</a:t>
                      </a:r>
                      <a:endParaRPr lang="it-IT" sz="24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3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II</a:t>
                      </a:r>
                      <a:endParaRPr lang="it-IT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i="1" dirty="0">
                          <a:latin typeface="Comic Sans MS"/>
                          <a:ea typeface="Calibri"/>
                          <a:cs typeface="Times New Roman"/>
                        </a:rPr>
                        <a:t>dalle h. 9,10 alle h.10,10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4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III</a:t>
                      </a:r>
                      <a:endParaRPr lang="it-IT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i="1" dirty="0">
                          <a:latin typeface="Comic Sans MS"/>
                          <a:ea typeface="Calibri"/>
                          <a:cs typeface="Times New Roman"/>
                        </a:rPr>
                        <a:t>dalle h. 10,10 alle h.11,00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4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B05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intervallo</a:t>
                      </a:r>
                      <a:endParaRPr lang="it-IT" sz="1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i="0" dirty="0">
                          <a:solidFill>
                            <a:srgbClr val="00B05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dalle h. 11,00 alle h.11,20</a:t>
                      </a:r>
                      <a:endParaRPr lang="it-IT" sz="2400" i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4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IV</a:t>
                      </a:r>
                      <a:endParaRPr lang="it-IT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i="1" dirty="0">
                          <a:latin typeface="Comic Sans MS"/>
                          <a:ea typeface="Calibri"/>
                          <a:cs typeface="Times New Roman"/>
                        </a:rPr>
                        <a:t>dalle h. 11,20 alle h.12,10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4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V</a:t>
                      </a:r>
                      <a:endParaRPr lang="it-IT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i="1" dirty="0">
                          <a:latin typeface="Comic Sans MS"/>
                          <a:ea typeface="Calibri"/>
                          <a:cs typeface="Times New Roman"/>
                        </a:rPr>
                        <a:t>dalle h. 12,10 alle h.13,10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4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VI</a:t>
                      </a:r>
                      <a:endParaRPr lang="it-IT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i="1" dirty="0">
                          <a:latin typeface="Comic Sans MS"/>
                          <a:ea typeface="Calibri"/>
                          <a:cs typeface="Times New Roman"/>
                        </a:rPr>
                        <a:t>dalle h. 13,10 alle h 14,10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46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07" marR="7910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21940" y="180617"/>
            <a:ext cx="4967708" cy="105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188" tIns="51593" rIns="103188" bIns="51593" numCol="1" anchor="ctr" anchorCtr="0" compatLnSpc="1">
            <a:prstTxWarp prst="textNoShape">
              <a:avLst/>
            </a:prstTxWarp>
            <a:spAutoFit/>
          </a:bodyPr>
          <a:lstStyle/>
          <a:p>
            <a:pPr defTabSz="1031868"/>
            <a:r>
              <a:rPr lang="it-IT" sz="31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ORARIO GIORNALIERO</a:t>
            </a:r>
            <a:endParaRPr lang="it-IT" sz="3100" dirty="0" smtClean="0">
              <a:latin typeface="Arial" pitchFamily="34" charset="0"/>
              <a:cs typeface="Arial" pitchFamily="34" charset="0"/>
            </a:endParaRPr>
          </a:p>
          <a:p>
            <a:pPr defTabSz="1031868" eaLnBrk="0" hangingPunct="0"/>
            <a:endParaRPr lang="it-IT" sz="3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tente\AppData\Local\Microsoft\Windows\Temporary Internet Files\Content.IE5\7M04A0TD\campanell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9540" y="15"/>
            <a:ext cx="954716" cy="1145659"/>
          </a:xfrm>
          <a:prstGeom prst="rect">
            <a:avLst/>
          </a:prstGeom>
          <a:noFill/>
        </p:spPr>
      </p:pic>
      <p:pic>
        <p:nvPicPr>
          <p:cNvPr id="1032" name="Picture 8" descr="C:\Users\Utente\AppData\Local\Microsoft\Windows\Temporary Internet Files\Content.IE5\63V4VVBH\bambini_a_scuola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3183" y="6766724"/>
            <a:ext cx="992452" cy="8286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ChangeArrowheads="1"/>
          </p:cNvSpPr>
          <p:nvPr/>
        </p:nvSpPr>
        <p:spPr bwMode="auto">
          <a:xfrm>
            <a:off x="460375" y="0"/>
            <a:ext cx="9563629" cy="153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88" tIns="51593" rIns="103188" bIns="51593" anchor="ctr"/>
          <a:lstStyle/>
          <a:p>
            <a:pPr algn="ctr" eaLnBrk="0" hangingPunct="0"/>
            <a:r>
              <a:rPr lang="it-IT" sz="5000" b="1" dirty="0">
                <a:solidFill>
                  <a:schemeClr val="tx2"/>
                </a:solidFill>
                <a:latin typeface="Adobe Myungjo Std M" pitchFamily="18" charset="-128"/>
                <a:ea typeface="Adobe Myungjo Std M" pitchFamily="18" charset="-128"/>
              </a:rPr>
              <a:t>Liceo delle Scienze Umane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116D1-F817-4FE9-9FF9-9B4EA4E7F53C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pic>
        <p:nvPicPr>
          <p:cNvPr id="5" name="Immagine 4" descr="uomo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4975" y="1316831"/>
            <a:ext cx="4704080" cy="6574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63125" y="180447"/>
            <a:ext cx="9744076" cy="1353344"/>
          </a:xfrm>
        </p:spPr>
        <p:txBody>
          <a:bodyPr/>
          <a:lstStyle/>
          <a:p>
            <a:r>
              <a:rPr lang="it-IT" sz="3100" b="1" dirty="0" smtClean="0"/>
              <a:t>Quadro Orario del Liceo delle Scienze Umane </a:t>
            </a:r>
            <a:br>
              <a:rPr lang="it-IT" sz="3100" b="1" dirty="0" smtClean="0"/>
            </a:br>
            <a:endParaRPr lang="it-IT" sz="3100" b="1" dirty="0" smtClean="0"/>
          </a:p>
        </p:txBody>
      </p:sp>
      <p:graphicFrame>
        <p:nvGraphicFramePr>
          <p:cNvPr id="89751" name="Group 663"/>
          <p:cNvGraphicFramePr>
            <a:graphicFrameLocks noGrp="1"/>
          </p:cNvGraphicFramePr>
          <p:nvPr/>
        </p:nvGraphicFramePr>
        <p:xfrm>
          <a:off x="1984924" y="992471"/>
          <a:ext cx="6766721" cy="6510615"/>
        </p:xfrm>
        <a:graphic>
          <a:graphicData uri="http://schemas.openxmlformats.org/drawingml/2006/table">
            <a:tbl>
              <a:tblPr/>
              <a:tblGrid>
                <a:gridCol w="2810885"/>
                <a:gridCol w="790755"/>
                <a:gridCol w="790755"/>
                <a:gridCol w="792816"/>
                <a:gridCol w="790755"/>
                <a:gridCol w="790755"/>
              </a:tblGrid>
              <a:tr h="55771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Materie d’insegnamento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Primo biennio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Secondo biennio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29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IV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Italiano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Latino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41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Lingua straniera : Inglese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Geostoria</a:t>
                      </a: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Storia 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Filosofia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Scienze umane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Matematica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Fisica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Scienze naturali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Storia dell’arte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541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Diritto ed Economia 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Scienze  motorie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Religione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41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Totale ore settimanali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pic>
        <p:nvPicPr>
          <p:cNvPr id="94334" name="Picture 7" descr="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4"/>
            <a:ext cx="1167260" cy="11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67339" y="7349568"/>
            <a:ext cx="6496050" cy="96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88" tIns="51593" rIns="103188" bIns="51593" numCol="1" anchor="ctr" anchorCtr="0" compatLnSpc="1">
            <a:prstTxWarp prst="textNoShape">
              <a:avLst/>
            </a:prstTxWarp>
            <a:spAutoFit/>
          </a:bodyPr>
          <a:lstStyle/>
          <a:p>
            <a:pPr defTabSz="1031868"/>
            <a:endParaRPr lang="it-IT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1031868"/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nel </a:t>
            </a:r>
            <a:r>
              <a:rPr lang="it-IT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quinto anno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 una </a:t>
            </a:r>
            <a:r>
              <a:rPr lang="it-IT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disciplina non linguistica (DNL)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viene insegnata in lingua straniera secondo la </a:t>
            </a:r>
            <a:r>
              <a:rPr lang="it-IT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metodologia CLIL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 defTabSz="1031868" eaLnBrk="0" hangingPunct="0"/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76276" y="5"/>
            <a:ext cx="9744076" cy="887466"/>
          </a:xfrm>
        </p:spPr>
        <p:txBody>
          <a:bodyPr/>
          <a:lstStyle/>
          <a:p>
            <a:r>
              <a:rPr lang="it-IT" sz="1700" b="1" dirty="0" smtClean="0"/>
              <a:t>Quadro Orario del Liceo delle Scienze Umane </a:t>
            </a:r>
            <a:br>
              <a:rPr lang="it-IT" sz="1700" b="1" dirty="0" smtClean="0"/>
            </a:br>
            <a:r>
              <a:rPr lang="it-IT" sz="1700" b="1" dirty="0" smtClean="0"/>
              <a:t>opzione internazionale </a:t>
            </a:r>
            <a:r>
              <a:rPr lang="it-IT" sz="3100" b="1" dirty="0" smtClean="0"/>
              <a:t/>
            </a:r>
            <a:br>
              <a:rPr lang="it-IT" sz="3100" b="1" dirty="0" smtClean="0"/>
            </a:br>
            <a:endParaRPr lang="it-IT" sz="3100" b="1" dirty="0" smtClean="0"/>
          </a:p>
        </p:txBody>
      </p:sp>
      <p:graphicFrame>
        <p:nvGraphicFramePr>
          <p:cNvPr id="89751" name="Group 663"/>
          <p:cNvGraphicFramePr>
            <a:graphicFrameLocks noGrp="1"/>
          </p:cNvGraphicFramePr>
          <p:nvPr/>
        </p:nvGraphicFramePr>
        <p:xfrm>
          <a:off x="1976403" y="623089"/>
          <a:ext cx="7510432" cy="6757037"/>
        </p:xfrm>
        <a:graphic>
          <a:graphicData uri="http://schemas.openxmlformats.org/drawingml/2006/table">
            <a:tbl>
              <a:tblPr/>
              <a:tblGrid>
                <a:gridCol w="3049462"/>
                <a:gridCol w="948026"/>
                <a:gridCol w="877665"/>
                <a:gridCol w="879949"/>
                <a:gridCol w="877665"/>
                <a:gridCol w="877665"/>
              </a:tblGrid>
              <a:tr h="53040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Materie d’insegnamento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Primo biennio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Secondo biennio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29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IV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Italiano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Latino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34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Lingua straniera : Inglese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Geostoria</a:t>
                      </a: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Storia 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Filosofia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Scienze umane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Matematica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Fisica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Scienze naturali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Storia dell’arte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Diritto ed Economia 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Scienze  motorie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Religione 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578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Potenziamento curriculare lingua inglese (finalizzato a certificazione)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34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Totale ore settimanali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8267" marR="108267" marT="54134" marB="541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pic>
        <p:nvPicPr>
          <p:cNvPr id="94334" name="Picture 7" descr="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4"/>
            <a:ext cx="1167260" cy="11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849116" y="7226403"/>
            <a:ext cx="7997685" cy="96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88" tIns="51593" rIns="103188" bIns="51593" numCol="1" anchor="ctr" anchorCtr="0" compatLnSpc="1">
            <a:prstTxWarp prst="textNoShape">
              <a:avLst/>
            </a:prstTxWarp>
            <a:spAutoFit/>
          </a:bodyPr>
          <a:lstStyle/>
          <a:p>
            <a:pPr defTabSz="1031868"/>
            <a:endParaRPr lang="it-IT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1031868"/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nel </a:t>
            </a:r>
            <a:r>
              <a:rPr lang="it-IT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quinto anno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 una </a:t>
            </a:r>
            <a:r>
              <a:rPr lang="it-IT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disciplina non linguistica (DNL)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viene insegnata in lingua straniera secondo la </a:t>
            </a:r>
            <a:r>
              <a:rPr lang="it-IT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metodologia CLIL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 defTabSz="1031868" eaLnBrk="0" hangingPunct="0"/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065143" y="325179"/>
            <a:ext cx="9463801" cy="1353344"/>
          </a:xfrm>
          <a:prstGeom prst="rect">
            <a:avLst/>
          </a:prstGeom>
        </p:spPr>
        <p:txBody>
          <a:bodyPr lIns="103170" tIns="103170" rIns="103170" bIns="10317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it-IT" dirty="0" smtClean="0">
                <a:solidFill>
                  <a:srgbClr val="FF0000"/>
                </a:solidFill>
              </a:rPr>
              <a:t>Sezioni ad opzione Internazionale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" y="1894682"/>
            <a:ext cx="10826750" cy="6225382"/>
          </a:xfrm>
          <a:prstGeom prst="rect">
            <a:avLst/>
          </a:prstGeom>
        </p:spPr>
        <p:txBody>
          <a:bodyPr lIns="103170" tIns="103170" rIns="103170" bIns="103170" anchor="t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it-IT" sz="2600" dirty="0"/>
              <a:t>Potenziamento </a:t>
            </a:r>
            <a:r>
              <a:rPr lang="it-IT" sz="2600" dirty="0">
                <a:solidFill>
                  <a:srgbClr val="FF0000"/>
                </a:solidFill>
              </a:rPr>
              <a:t>inglese</a:t>
            </a:r>
            <a:r>
              <a:rPr lang="it-IT" sz="2600" dirty="0"/>
              <a:t> finalizzato al conseguimento delle </a:t>
            </a:r>
            <a:r>
              <a:rPr lang="it-IT" sz="2600" dirty="0">
                <a:solidFill>
                  <a:srgbClr val="FF0000"/>
                </a:solidFill>
              </a:rPr>
              <a:t>certificazioni linguistiche</a:t>
            </a:r>
            <a:r>
              <a:rPr lang="it-IT" sz="2600" dirty="0"/>
              <a:t> incorporato nell’orario curricolare </a:t>
            </a:r>
            <a:endParaRPr sz="2600" dirty="0"/>
          </a:p>
          <a:p>
            <a:pPr algn="just">
              <a:spcBef>
                <a:spcPts val="0"/>
              </a:spcBef>
              <a:buClr>
                <a:schemeClr val="dk1"/>
              </a:buClr>
              <a:buSzPct val="39285"/>
              <a:buNone/>
            </a:pPr>
            <a:endParaRPr lang="it-IT" sz="2200" b="1" dirty="0" smtClean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ct val="39285"/>
              <a:buNone/>
            </a:pPr>
            <a:r>
              <a:rPr lang="it-IT" b="1" dirty="0" smtClean="0">
                <a:solidFill>
                  <a:srgbClr val="0070C0"/>
                </a:solidFill>
              </a:rPr>
              <a:t>   1sezione   Linguistico + 2 sezioni Scienze Umane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39285"/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                                           (Sede centrale)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39285"/>
              <a:buNone/>
            </a:pPr>
            <a:r>
              <a:rPr lang="it-IT" sz="2600" dirty="0" smtClean="0">
                <a:solidFill>
                  <a:srgbClr val="FF0000"/>
                </a:solidFill>
              </a:rPr>
              <a:t>Primo </a:t>
            </a:r>
            <a:r>
              <a:rPr lang="it-IT" sz="2600" dirty="0">
                <a:solidFill>
                  <a:srgbClr val="FF0000"/>
                </a:solidFill>
              </a:rPr>
              <a:t>biennio</a:t>
            </a:r>
            <a:r>
              <a:rPr lang="it-IT" sz="2600" dirty="0"/>
              <a:t>:  </a:t>
            </a:r>
            <a:endParaRPr lang="it-IT" sz="2600" dirty="0" smtClean="0"/>
          </a:p>
          <a:p>
            <a:pPr>
              <a:spcBef>
                <a:spcPts val="0"/>
              </a:spcBef>
              <a:buNone/>
            </a:pPr>
            <a:r>
              <a:rPr lang="it-IT" sz="2600" dirty="0" smtClean="0">
                <a:solidFill>
                  <a:srgbClr val="FF0000"/>
                </a:solidFill>
              </a:rPr>
              <a:t>29</a:t>
            </a:r>
            <a:r>
              <a:rPr lang="it-IT" sz="2600" dirty="0" smtClean="0"/>
              <a:t> </a:t>
            </a:r>
            <a:r>
              <a:rPr lang="it-IT" sz="2600" dirty="0">
                <a:solidFill>
                  <a:srgbClr val="FF0000"/>
                </a:solidFill>
              </a:rPr>
              <a:t>ore</a:t>
            </a:r>
            <a:r>
              <a:rPr lang="it-IT" sz="2600" dirty="0"/>
              <a:t> settimanali (27+2) =&gt; </a:t>
            </a:r>
            <a:r>
              <a:rPr lang="it-IT" sz="2600" dirty="0" smtClean="0"/>
              <a:t>  </a:t>
            </a:r>
            <a:r>
              <a:rPr lang="it-IT" sz="2600" dirty="0" smtClean="0">
                <a:solidFill>
                  <a:srgbClr val="0070C0"/>
                </a:solidFill>
              </a:rPr>
              <a:t>Certificazione B1, PET</a:t>
            </a:r>
          </a:p>
          <a:p>
            <a:pPr>
              <a:spcBef>
                <a:spcPts val="0"/>
              </a:spcBef>
              <a:buNone/>
            </a:pPr>
            <a:endParaRPr lang="it-IT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0070C0"/>
                </a:solidFill>
              </a:rPr>
              <a:t>Quota </a:t>
            </a:r>
            <a:r>
              <a:rPr lang="it-IT" b="1" dirty="0" err="1" smtClean="0">
                <a:solidFill>
                  <a:srgbClr val="0070C0"/>
                </a:solidFill>
              </a:rPr>
              <a:t>a.s.</a:t>
            </a:r>
            <a:r>
              <a:rPr lang="it-IT" b="1" dirty="0" smtClean="0">
                <a:solidFill>
                  <a:srgbClr val="0070C0"/>
                </a:solidFill>
              </a:rPr>
              <a:t> 20/21 160 EURO Annuali deliberata da C.I. </a:t>
            </a:r>
          </a:p>
          <a:p>
            <a:pPr>
              <a:spcBef>
                <a:spcPts val="0"/>
              </a:spcBef>
              <a:buNone/>
            </a:pPr>
            <a:endParaRPr lang="it-IT" sz="2600" dirty="0" smtClean="0"/>
          </a:p>
          <a:p>
            <a:pPr>
              <a:spcBef>
                <a:spcPts val="0"/>
              </a:spcBef>
              <a:buNone/>
            </a:pPr>
            <a:r>
              <a:rPr lang="it-IT" sz="2600" dirty="0" smtClean="0">
                <a:solidFill>
                  <a:srgbClr val="FF0000"/>
                </a:solidFill>
              </a:rPr>
              <a:t>Secondo </a:t>
            </a:r>
            <a:r>
              <a:rPr lang="it-IT" sz="2600" dirty="0">
                <a:solidFill>
                  <a:srgbClr val="FF0000"/>
                </a:solidFill>
              </a:rPr>
              <a:t>biennio</a:t>
            </a:r>
            <a:r>
              <a:rPr lang="it-IT" sz="2600" dirty="0"/>
              <a:t>: </a:t>
            </a:r>
            <a:endParaRPr lang="it-IT" sz="2600" dirty="0" smtClean="0"/>
          </a:p>
          <a:p>
            <a:pPr>
              <a:spcBef>
                <a:spcPts val="0"/>
              </a:spcBef>
              <a:buNone/>
            </a:pPr>
            <a:r>
              <a:rPr lang="it-IT" sz="2600" dirty="0" smtClean="0">
                <a:solidFill>
                  <a:srgbClr val="FF0000"/>
                </a:solidFill>
              </a:rPr>
              <a:t>32 </a:t>
            </a:r>
            <a:r>
              <a:rPr lang="it-IT" sz="2600" dirty="0">
                <a:solidFill>
                  <a:srgbClr val="FF0000"/>
                </a:solidFill>
              </a:rPr>
              <a:t>ore</a:t>
            </a:r>
            <a:r>
              <a:rPr lang="it-IT" sz="2600" dirty="0"/>
              <a:t> settimanali (30+2) =&gt; </a:t>
            </a:r>
            <a:r>
              <a:rPr lang="it-IT" sz="2600" dirty="0">
                <a:solidFill>
                  <a:srgbClr val="0070C0"/>
                </a:solidFill>
              </a:rPr>
              <a:t>Certificazione </a:t>
            </a:r>
            <a:r>
              <a:rPr lang="it-IT" sz="2600" dirty="0" smtClean="0">
                <a:solidFill>
                  <a:srgbClr val="0070C0"/>
                </a:solidFill>
              </a:rPr>
              <a:t>B2, FCE (FIRST)</a:t>
            </a:r>
            <a:endParaRPr lang="it-IT" sz="26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Risultati immagini per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" y="170519"/>
            <a:ext cx="1065141" cy="1065142"/>
          </a:xfrm>
          <a:prstGeom prst="rect">
            <a:avLst/>
          </a:prstGeom>
          <a:noFill/>
        </p:spPr>
      </p:pic>
      <p:pic>
        <p:nvPicPr>
          <p:cNvPr id="6" name="Shape 28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9383186" y="4601374"/>
            <a:ext cx="1143534" cy="5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8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8841848" y="541340"/>
            <a:ext cx="1624013" cy="10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4"/>
          <p:cNvSpPr>
            <a:spLocks noGrp="1" noChangeArrowheads="1"/>
          </p:cNvSpPr>
          <p:nvPr>
            <p:ph type="title"/>
          </p:nvPr>
        </p:nvSpPr>
        <p:spPr>
          <a:xfrm>
            <a:off x="541338" y="360892"/>
            <a:ext cx="9744076" cy="1353344"/>
          </a:xfrm>
        </p:spPr>
        <p:txBody>
          <a:bodyPr/>
          <a:lstStyle/>
          <a:p>
            <a:r>
              <a:rPr lang="it-IT" sz="4500" b="1" dirty="0" smtClean="0"/>
              <a:t>  </a:t>
            </a:r>
            <a:r>
              <a:rPr lang="it-IT" sz="4000" b="1" dirty="0" smtClean="0"/>
              <a:t>LICEO DELLE SCIENZE UMANE</a:t>
            </a:r>
          </a:p>
        </p:txBody>
      </p:sp>
      <p:sp>
        <p:nvSpPr>
          <p:cNvPr id="911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11148" y="1533791"/>
            <a:ext cx="5774267" cy="6405827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it-IT" sz="1200" dirty="0" smtClean="0"/>
              <a:t>        </a:t>
            </a:r>
            <a:r>
              <a:rPr lang="it-IT" sz="2200" dirty="0" smtClean="0"/>
              <a:t>Acquisire le competenze necessarie per comprendere le dinamiche proprie della realtà sociale con particolare </a:t>
            </a:r>
            <a:r>
              <a:rPr lang="it-IT" sz="2200" dirty="0" smtClean="0">
                <a:solidFill>
                  <a:srgbClr val="FF0066"/>
                </a:solidFill>
              </a:rPr>
              <a:t>attenzione ai fenomeni educativi</a:t>
            </a:r>
            <a:r>
              <a:rPr lang="it-IT" sz="2200" dirty="0" smtClean="0"/>
              <a:t> e ai </a:t>
            </a:r>
            <a:r>
              <a:rPr lang="it-IT" sz="2200" dirty="0" smtClean="0">
                <a:solidFill>
                  <a:srgbClr val="FF0066"/>
                </a:solidFill>
              </a:rPr>
              <a:t>processi formativi, formali e non</a:t>
            </a:r>
            <a:r>
              <a:rPr lang="it-IT" sz="2200" dirty="0" smtClean="0"/>
              <a:t>, ai servizi della persona, al mondo del lavoro, ai fenomeni interculturali e ai contesti della convivenza e della costruzione della cittadinanza.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it-IT" sz="2600" dirty="0" smtClean="0"/>
              <a:t>    Materia di indirizzo:</a:t>
            </a:r>
            <a:r>
              <a:rPr lang="it-IT" sz="2200" dirty="0" smtClean="0"/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it-IT" sz="2200" dirty="0" smtClean="0"/>
              <a:t>     le scienze umane (4 ore nel biennio e 5 nel triennio), declinate in </a:t>
            </a:r>
            <a:r>
              <a:rPr lang="it-IT" sz="2200" dirty="0" smtClean="0">
                <a:solidFill>
                  <a:srgbClr val="C00000"/>
                </a:solidFill>
              </a:rPr>
              <a:t>antropologia, psicologia, pedagogia e sociologia</a:t>
            </a:r>
            <a:r>
              <a:rPr lang="it-IT" sz="2200" dirty="0" smtClean="0"/>
              <a:t>;</a:t>
            </a:r>
            <a:r>
              <a:rPr lang="it-IT" sz="2200" dirty="0" smtClean="0">
                <a:solidFill>
                  <a:srgbClr val="C00000"/>
                </a:solidFill>
              </a:rPr>
              <a:t> </a:t>
            </a:r>
            <a:r>
              <a:rPr lang="it-IT" sz="2200" dirty="0" smtClean="0"/>
              <a:t>la</a:t>
            </a:r>
            <a:r>
              <a:rPr lang="it-IT" sz="2200" dirty="0" smtClean="0">
                <a:solidFill>
                  <a:srgbClr val="FF0066"/>
                </a:solidFill>
              </a:rPr>
              <a:t> </a:t>
            </a:r>
            <a:r>
              <a:rPr lang="it-IT" sz="2200" dirty="0" smtClean="0"/>
              <a:t>psicologia e  la pedagogia, presenti  nel curricolo già nel biennio per fornire gli elementi di base delle singole discipline. Il loro studio prosegue nel triennio approfondendo tematiche e contenuti nella loro specificità evolutiva e scientifica.</a:t>
            </a:r>
          </a:p>
          <a:p>
            <a:pPr>
              <a:lnSpc>
                <a:spcPct val="80000"/>
              </a:lnSpc>
            </a:pPr>
            <a:endParaRPr lang="it-IT" sz="2200" dirty="0" smtClean="0"/>
          </a:p>
          <a:p>
            <a:pPr>
              <a:lnSpc>
                <a:spcPct val="80000"/>
              </a:lnSpc>
            </a:pPr>
            <a:endParaRPr lang="it-IT" sz="1200" dirty="0" smtClean="0"/>
          </a:p>
        </p:txBody>
      </p:sp>
      <p:pic>
        <p:nvPicPr>
          <p:cNvPr id="91139" name="Picture 7" descr="people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"/>
            <a:ext cx="1263121" cy="1227499"/>
          </a:xfr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116D1-F817-4FE9-9FF9-9B4EA4E7F53C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pic>
        <p:nvPicPr>
          <p:cNvPr id="13" name="Immagine 12" descr="Scienze_Um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" y="1443567"/>
            <a:ext cx="4885918" cy="64960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3568" y="541337"/>
            <a:ext cx="9383183" cy="1353344"/>
          </a:xfrm>
        </p:spPr>
        <p:txBody>
          <a:bodyPr/>
          <a:lstStyle/>
          <a:p>
            <a:pPr algn="l">
              <a:defRPr/>
            </a:pPr>
            <a:r>
              <a:rPr lang="it-IT" sz="3100" b="1" dirty="0" smtClean="0"/>
              <a:t>Prospettive del Liceo delle Scienze Umane </a:t>
            </a:r>
            <a:r>
              <a:rPr lang="it-IT" sz="1900" b="1" dirty="0" smtClean="0"/>
              <a:t>consente l'accesso a </a:t>
            </a:r>
            <a:r>
              <a:rPr lang="it-IT" sz="19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tutti i corsi di laurea</a:t>
            </a:r>
            <a:r>
              <a:rPr lang="it-IT" sz="1900" b="1" dirty="0" smtClean="0"/>
              <a:t>,  </a:t>
            </a:r>
            <a:r>
              <a:rPr lang="it-IT" sz="1900" dirty="0" smtClean="0"/>
              <a:t/>
            </a:r>
            <a:br>
              <a:rPr lang="it-IT" sz="1900" dirty="0" smtClean="0"/>
            </a:br>
            <a:endParaRPr lang="it-IT" sz="1900" dirty="0" smtClean="0"/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011" y="1984906"/>
            <a:ext cx="4420923" cy="4511146"/>
          </a:xfrm>
        </p:spPr>
        <p:txBody>
          <a:bodyPr/>
          <a:lstStyle/>
          <a:p>
            <a:pPr>
              <a:buFontTx/>
              <a:buNone/>
            </a:pPr>
            <a:r>
              <a:rPr lang="it-IT" sz="2000" dirty="0" smtClean="0"/>
              <a:t>Lettere Moderne, Filosofia, </a:t>
            </a:r>
          </a:p>
          <a:p>
            <a:pPr>
              <a:buFontTx/>
              <a:buNone/>
            </a:pPr>
            <a:r>
              <a:rPr lang="it-IT" sz="2000" dirty="0" smtClean="0"/>
              <a:t>Scienze della Formazione, </a:t>
            </a:r>
          </a:p>
          <a:p>
            <a:pPr>
              <a:buFontTx/>
              <a:buNone/>
            </a:pPr>
            <a:r>
              <a:rPr lang="it-IT" sz="2000" dirty="0" smtClean="0"/>
              <a:t>Scienze dell'Educazione; </a:t>
            </a:r>
          </a:p>
          <a:p>
            <a:pPr>
              <a:buFontTx/>
              <a:buNone/>
            </a:pPr>
            <a:r>
              <a:rPr lang="it-IT" sz="2000" dirty="0" smtClean="0"/>
              <a:t>Scienze della Comunicazione; </a:t>
            </a:r>
          </a:p>
          <a:p>
            <a:pPr>
              <a:buFontTx/>
              <a:buNone/>
            </a:pPr>
            <a:r>
              <a:rPr lang="it-IT" sz="2000" dirty="0" smtClean="0"/>
              <a:t>Psicologia, Sociologia, </a:t>
            </a:r>
          </a:p>
          <a:p>
            <a:pPr>
              <a:buFontTx/>
              <a:buNone/>
            </a:pPr>
            <a:r>
              <a:rPr lang="it-IT" sz="2000" dirty="0" smtClean="0"/>
              <a:t>Lingue e letterature straniere, </a:t>
            </a:r>
          </a:p>
          <a:p>
            <a:pPr>
              <a:buFontTx/>
              <a:buNone/>
            </a:pPr>
            <a:r>
              <a:rPr lang="it-IT" sz="2000" dirty="0" smtClean="0"/>
              <a:t>Beni Culturali, </a:t>
            </a:r>
          </a:p>
          <a:p>
            <a:pPr>
              <a:buFontTx/>
              <a:buNone/>
            </a:pPr>
            <a:r>
              <a:rPr lang="it-IT" sz="2000" dirty="0" smtClean="0"/>
              <a:t>Scienze dei Servizi Sociali, </a:t>
            </a:r>
          </a:p>
          <a:p>
            <a:pPr>
              <a:buFontTx/>
              <a:buNone/>
            </a:pPr>
            <a:r>
              <a:rPr lang="it-IT" sz="2000" dirty="0" smtClean="0"/>
              <a:t>Giurisprudenza, </a:t>
            </a:r>
          </a:p>
          <a:p>
            <a:pPr>
              <a:buFontTx/>
              <a:buNone/>
            </a:pPr>
            <a:r>
              <a:rPr lang="it-IT" sz="2000" dirty="0" smtClean="0"/>
              <a:t>Scienze Infermieristiche, </a:t>
            </a:r>
          </a:p>
          <a:p>
            <a:pPr>
              <a:buFontTx/>
              <a:buNone/>
            </a:pPr>
            <a:r>
              <a:rPr lang="it-IT" sz="2000" dirty="0" smtClean="0"/>
              <a:t>Logopedia, </a:t>
            </a:r>
          </a:p>
          <a:p>
            <a:pPr>
              <a:buFontTx/>
              <a:buNone/>
            </a:pPr>
            <a:r>
              <a:rPr lang="it-IT" sz="2000" dirty="0" smtClean="0"/>
              <a:t>Fisioterapia</a:t>
            </a:r>
            <a:r>
              <a:rPr lang="it-IT" sz="1900" dirty="0" smtClean="0"/>
              <a:t>. </a:t>
            </a:r>
          </a:p>
          <a:p>
            <a:pPr>
              <a:buFontTx/>
              <a:buNone/>
            </a:pPr>
            <a:r>
              <a:rPr lang="it-IT" sz="2200" b="1" dirty="0" smtClean="0"/>
              <a:t/>
            </a:r>
            <a:br>
              <a:rPr lang="it-IT" sz="2200" b="1" dirty="0" smtClean="0"/>
            </a:br>
            <a:endParaRPr lang="it-IT" sz="2200" dirty="0" smtClean="0"/>
          </a:p>
        </p:txBody>
      </p:sp>
      <p:sp>
        <p:nvSpPr>
          <p:cNvPr id="93187" name="Rectangle 5"/>
          <p:cNvSpPr>
            <a:spLocks noChangeArrowheads="1"/>
          </p:cNvSpPr>
          <p:nvPr/>
        </p:nvSpPr>
        <p:spPr bwMode="auto">
          <a:xfrm>
            <a:off x="5503599" y="1826582"/>
            <a:ext cx="5323152" cy="479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88" tIns="51593" rIns="103188" bIns="51593" anchor="ctr">
            <a:spAutoFit/>
          </a:bodyPr>
          <a:lstStyle/>
          <a:p>
            <a:pPr eaLnBrk="0" hangingPunct="0"/>
            <a:r>
              <a:rPr lang="it-IT" sz="2200" b="1" dirty="0">
                <a:cs typeface="Times New Roman" pitchFamily="18" charset="0"/>
              </a:rPr>
              <a:t>Sbocchi lavorativi nel campo</a:t>
            </a:r>
            <a:r>
              <a:rPr lang="it-IT" sz="2200" dirty="0">
                <a:cs typeface="Times New Roman" pitchFamily="18" charset="0"/>
              </a:rPr>
              <a:t>: </a:t>
            </a:r>
          </a:p>
          <a:p>
            <a:pPr eaLnBrk="0" hangingPunct="0">
              <a:buFontTx/>
              <a:buChar char="•"/>
            </a:pPr>
            <a:r>
              <a:rPr lang="it-IT" sz="2200" dirty="0">
                <a:cs typeface="Times New Roman" pitchFamily="18" charset="0"/>
              </a:rPr>
              <a:t>del sociale (assistente sociale, assistente per l'infanzia, operatore di animazione sociale),</a:t>
            </a:r>
            <a:endParaRPr lang="it-IT" sz="2200" dirty="0"/>
          </a:p>
          <a:p>
            <a:pPr eaLnBrk="0" hangingPunct="0">
              <a:buFontTx/>
              <a:buChar char="•"/>
            </a:pPr>
            <a:r>
              <a:rPr lang="it-IT" sz="2200" dirty="0">
                <a:cs typeface="Times New Roman" pitchFamily="18" charset="0"/>
              </a:rPr>
              <a:t>della comunicazione (esperto in servizi della comunicazione e in pubbliche relazioni),</a:t>
            </a:r>
            <a:endParaRPr lang="it-IT" sz="2200" dirty="0"/>
          </a:p>
          <a:p>
            <a:pPr eaLnBrk="0" hangingPunct="0">
              <a:buFontTx/>
              <a:buChar char="•"/>
            </a:pPr>
            <a:r>
              <a:rPr lang="it-IT" sz="2200" dirty="0">
                <a:cs typeface="Times New Roman" pitchFamily="18" charset="0"/>
              </a:rPr>
              <a:t>dell'organizzazione e della promozione culturale</a:t>
            </a:r>
          </a:p>
          <a:p>
            <a:pPr eaLnBrk="0" hangingPunct="0">
              <a:buFontTx/>
              <a:buChar char="•"/>
            </a:pPr>
            <a:r>
              <a:rPr lang="it-IT" sz="2200" dirty="0">
                <a:cs typeface="Times New Roman" pitchFamily="18" charset="0"/>
              </a:rPr>
              <a:t>Settore dell’intervento riabilitativo e rieducativo</a:t>
            </a:r>
            <a:endParaRPr lang="it-IT" sz="2200" dirty="0"/>
          </a:p>
          <a:p>
            <a:pPr eaLnBrk="0" hangingPunct="0">
              <a:buFontTx/>
              <a:buChar char="•"/>
            </a:pPr>
            <a:r>
              <a:rPr lang="it-IT" sz="2200" dirty="0">
                <a:cs typeface="Times New Roman" pitchFamily="18" charset="0"/>
              </a:rPr>
              <a:t>Settore mediazione ed integrazione culturale</a:t>
            </a:r>
            <a:endParaRPr lang="it-IT" sz="2200" dirty="0"/>
          </a:p>
          <a:p>
            <a:pPr eaLnBrk="0" hangingPunct="0">
              <a:buFontTx/>
              <a:buChar char="•"/>
            </a:pPr>
            <a:r>
              <a:rPr lang="it-IT" sz="2200" dirty="0">
                <a:cs typeface="Times New Roman" pitchFamily="18" charset="0"/>
              </a:rPr>
              <a:t>Settore della formazione</a:t>
            </a:r>
            <a:endParaRPr lang="it-IT" sz="2200" dirty="0"/>
          </a:p>
        </p:txBody>
      </p:sp>
      <p:pic>
        <p:nvPicPr>
          <p:cNvPr id="93188" name="Picture 6" descr="C:\Users\Vittoria\AppData\Local\Microsoft\Windows\Temporary Internet Files\Content.IE5\0K0DTTZJ\MC9002805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2960" y="6682157"/>
            <a:ext cx="1263121" cy="143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7" descr="C:\Users\Vittoria\AppData\Local\Microsoft\Windows\Temporary Internet Files\Content.IE5\321P2DT2\MC9002516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4490" y="6732904"/>
            <a:ext cx="812006" cy="13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8" descr="C:\Users\Vittoria\AppData\Local\Microsoft\Windows\Temporary Internet Files\Content.IE5\L6NBE6QF\MC9002516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6026" y="6405829"/>
            <a:ext cx="883432" cy="153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10" descr="C:\Users\Vittoria\AppData\Local\Microsoft\Windows\Temporary Internet Files\Content.IE5\7FFSNQ56\MC90022903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0706" y="4420925"/>
            <a:ext cx="1050720" cy="153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11" descr="peop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"/>
            <a:ext cx="1353344" cy="131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70672" y="5232938"/>
            <a:ext cx="10285413" cy="978912"/>
          </a:xfrm>
          <a:prstGeom prst="rect">
            <a:avLst/>
          </a:prstGeom>
        </p:spPr>
        <p:txBody>
          <a:bodyPr wrap="square" lIns="103188" tIns="51593" rIns="103188" bIns="51593">
            <a:spAutoFit/>
          </a:bodyPr>
          <a:lstStyle/>
          <a:p>
            <a:pPr algn="ctr" eaLnBrk="0" hangingPunct="0"/>
            <a:r>
              <a:rPr lang="it-IT" b="1" dirty="0" smtClean="0">
                <a:solidFill>
                  <a:schemeClr val="tx2"/>
                </a:solidFill>
                <a:latin typeface="Adobe Myungjo Std M" pitchFamily="18" charset="-128"/>
                <a:ea typeface="Adobe Myungjo Std M" pitchFamily="18" charset="-128"/>
              </a:rPr>
              <a:t>Liceo Economico Sociale</a:t>
            </a:r>
            <a:endParaRPr lang="it-IT" b="1" dirty="0">
              <a:solidFill>
                <a:schemeClr val="tx2"/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  <p:pic>
        <p:nvPicPr>
          <p:cNvPr id="4" name="Immagine 3" descr="LOGO-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7155" y="1"/>
            <a:ext cx="5170383" cy="5232929"/>
          </a:xfrm>
          <a:prstGeom prst="rect">
            <a:avLst/>
          </a:prstGeom>
        </p:spPr>
      </p:pic>
      <p:pic>
        <p:nvPicPr>
          <p:cNvPr id="5" name="Immagine 4" descr="novit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97" y="6225388"/>
            <a:ext cx="1657846" cy="1657846"/>
          </a:xfrm>
          <a:prstGeom prst="rect">
            <a:avLst/>
          </a:prstGeom>
        </p:spPr>
      </p:pic>
      <p:pic>
        <p:nvPicPr>
          <p:cNvPr id="6" name="Immagine 5" descr="novità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9622" y="3"/>
            <a:ext cx="2887132" cy="2639020"/>
          </a:xfrm>
          <a:prstGeom prst="rect">
            <a:avLst/>
          </a:prstGeom>
        </p:spPr>
      </p:pic>
      <p:pic>
        <p:nvPicPr>
          <p:cNvPr id="7" name="Immagine 6" descr="novità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" y="3"/>
            <a:ext cx="2887132" cy="2639020"/>
          </a:xfrm>
          <a:prstGeom prst="rect">
            <a:avLst/>
          </a:prstGeom>
        </p:spPr>
      </p:pic>
      <p:pic>
        <p:nvPicPr>
          <p:cNvPr id="8" name="Immagine 7" descr="novit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963" y="6225388"/>
            <a:ext cx="1657846" cy="1657846"/>
          </a:xfrm>
          <a:prstGeom prst="rect">
            <a:avLst/>
          </a:prstGeom>
        </p:spPr>
      </p:pic>
      <p:pic>
        <p:nvPicPr>
          <p:cNvPr id="96257" name="Picture 1" descr="C:\Users\Vittoria\AppData\Local\Microsoft\Windows\INetCache\IE\GXQESR0Q\logo_les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7356" y="6225387"/>
            <a:ext cx="5052483" cy="147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0" y="2672039"/>
            <a:ext cx="6225381" cy="1119856"/>
          </a:xfrm>
          <a:prstGeom prst="rect">
            <a:avLst/>
          </a:prstGeom>
        </p:spPr>
        <p:txBody>
          <a:bodyPr wrap="square" lIns="103188" tIns="51593" rIns="103188" bIns="51593">
            <a:spAutoFit/>
          </a:bodyPr>
          <a:lstStyle/>
          <a:p>
            <a:pPr algn="ctr"/>
            <a:r>
              <a:rPr lang="it-IT" sz="2000" dirty="0" smtClean="0"/>
              <a:t>il Liceo Niccolò Machiavelli risulta di nuovo </a:t>
            </a:r>
          </a:p>
          <a:p>
            <a:pPr algn="ctr"/>
            <a:r>
              <a:rPr lang="it-IT" sz="2000" b="1" dirty="0" smtClean="0"/>
              <a:t>primo Liceo delle Scienze Umane di Roma nella Classifica </a:t>
            </a:r>
            <a:r>
              <a:rPr lang="it-IT" sz="2000" b="1" dirty="0" err="1" smtClean="0"/>
              <a:t>Eduscopio</a:t>
            </a:r>
            <a:r>
              <a:rPr lang="it-IT" sz="2000" b="1" dirty="0" smtClean="0"/>
              <a:t>  dell’ anno 2020 </a:t>
            </a:r>
            <a:r>
              <a:rPr lang="it-IT" sz="2600" b="1" dirty="0" smtClean="0"/>
              <a:t>.</a:t>
            </a:r>
            <a:endParaRPr lang="it-IT" sz="2600" dirty="0"/>
          </a:p>
        </p:txBody>
      </p:sp>
      <p:sp>
        <p:nvSpPr>
          <p:cNvPr id="7" name="Ovale 6"/>
          <p:cNvSpPr/>
          <p:nvPr/>
        </p:nvSpPr>
        <p:spPr>
          <a:xfrm>
            <a:off x="1353359" y="5323155"/>
            <a:ext cx="2345797" cy="7217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88" tIns="51593" rIns="103188" bIns="51593"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75" y="10"/>
            <a:ext cx="2217450" cy="261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60" y="3861760"/>
            <a:ext cx="10632491" cy="42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799" y="97632"/>
            <a:ext cx="4585954" cy="396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541358" y="992461"/>
          <a:ext cx="8932075" cy="6621736"/>
        </p:xfrm>
        <a:graphic>
          <a:graphicData uri="http://schemas.openxmlformats.org/drawingml/2006/table">
            <a:tbl>
              <a:tblPr/>
              <a:tblGrid>
                <a:gridCol w="3163443"/>
                <a:gridCol w="1395638"/>
                <a:gridCol w="1395638"/>
                <a:gridCol w="1023467"/>
                <a:gridCol w="1023467"/>
                <a:gridCol w="930422"/>
              </a:tblGrid>
              <a:tr h="683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Liceo 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Economico Sociale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1°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biennio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2°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biennio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5° anno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9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1°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2° anno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3°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4°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Lingua e letteratura italiana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9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Storia e Geografia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84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Storia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84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Filosofia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9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Scienze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umane*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9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Diritto ed Economia politica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9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Lingua e cultura straniera 1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9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Lingua e cultura straniera 2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9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Matematica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84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Fisica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9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Scienze 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naturali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9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Storia dell’arte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9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Scienze motorie e sportive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20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Religione cattolica o Attività alternative 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8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9" y="-27650"/>
            <a:ext cx="243657" cy="59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188" tIns="51593" rIns="103188" bIns="51593" numCol="1" anchor="ctr" anchorCtr="0" compatLnSpc="1">
            <a:prstTxWarp prst="textNoShape">
              <a:avLst/>
            </a:prstTxWarp>
            <a:spAutoFit/>
          </a:bodyPr>
          <a:lstStyle/>
          <a:p>
            <a:pPr defTabSz="1031868"/>
            <a:r>
              <a:rPr lang="it-IT" sz="12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lang="it-IT" sz="900" dirty="0" smtClean="0">
              <a:latin typeface="Arial" pitchFamily="34" charset="0"/>
              <a:cs typeface="Arial" pitchFamily="34" charset="0"/>
            </a:endParaRPr>
          </a:p>
          <a:p>
            <a:pPr defTabSz="1031868" eaLnBrk="0" hangingPunct="0"/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235662" y="7129377"/>
            <a:ext cx="8866985" cy="1135245"/>
          </a:xfrm>
          <a:prstGeom prst="rect">
            <a:avLst/>
          </a:prstGeom>
        </p:spPr>
        <p:txBody>
          <a:bodyPr wrap="square" lIns="103188" tIns="51593" rIns="103188" bIns="51593">
            <a:spAutoFit/>
          </a:bodyPr>
          <a:lstStyle/>
          <a:p>
            <a:r>
              <a:rPr lang="it-IT" sz="1200" b="1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*</a:t>
            </a:r>
            <a:r>
              <a:rPr lang="it-IT" sz="1200" dirty="0" err="1" smtClean="0"/>
              <a:t>Antropologia</a:t>
            </a:r>
            <a:r>
              <a:rPr lang="it-IT" sz="1200" dirty="0" smtClean="0"/>
              <a:t>, Metodologia della ricerca, Psicologia, Sociologia</a:t>
            </a: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nel </a:t>
            </a:r>
            <a:r>
              <a:rPr lang="it-IT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quinto anno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 una </a:t>
            </a:r>
            <a:r>
              <a:rPr lang="it-IT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disciplina non linguistica (DNL)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viene insegnata in lingua straniera secondo la </a:t>
            </a:r>
            <a:r>
              <a:rPr lang="it-IT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metodologia CLIL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50419" y="479143"/>
            <a:ext cx="8355427" cy="365933"/>
          </a:xfrm>
          <a:prstGeom prst="rect">
            <a:avLst/>
          </a:prstGeom>
        </p:spPr>
        <p:txBody>
          <a:bodyPr wrap="square" lIns="103188" tIns="51593" rIns="103188" bIns="51593">
            <a:spAutoFit/>
          </a:bodyPr>
          <a:lstStyle/>
          <a:p>
            <a:r>
              <a:rPr lang="it-IT" sz="1700" b="1" dirty="0" smtClean="0"/>
              <a:t>Quadro Orario del Liceo delle Scienze Umane / ECONOMICO SOCIALE </a:t>
            </a:r>
            <a:endParaRPr lang="it-IT" sz="1700" dirty="0"/>
          </a:p>
        </p:txBody>
      </p:sp>
      <p:pic>
        <p:nvPicPr>
          <p:cNvPr id="6" name="Immagine 5" descr="LOGO-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4794" y="10"/>
            <a:ext cx="1661961" cy="1425786"/>
          </a:xfrm>
          <a:prstGeom prst="rect">
            <a:avLst/>
          </a:prstGeom>
        </p:spPr>
      </p:pic>
      <p:pic>
        <p:nvPicPr>
          <p:cNvPr id="7" name="Immagine 6" descr="novit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7160" y="1533792"/>
            <a:ext cx="1099594" cy="10995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27270" y="14"/>
            <a:ext cx="8159286" cy="1489188"/>
          </a:xfrm>
          <a:prstGeom prst="rect">
            <a:avLst/>
          </a:prstGeom>
          <a:noFill/>
        </p:spPr>
        <p:txBody>
          <a:bodyPr wrap="none" lIns="103188" tIns="51593" rIns="103188" bIns="51593" rtlCol="0">
            <a:spAutoFit/>
          </a:bodyPr>
          <a:lstStyle/>
          <a:p>
            <a:pPr algn="ctr"/>
            <a:r>
              <a:rPr lang="it-IT" sz="4500" b="1" dirty="0" smtClean="0">
                <a:solidFill>
                  <a:srgbClr val="FF0000"/>
                </a:solidFill>
              </a:rPr>
              <a:t>S</a:t>
            </a:r>
            <a:r>
              <a:rPr lang="it-IT" sz="4500" b="1" dirty="0" smtClean="0">
                <a:solidFill>
                  <a:srgbClr val="FFFF00"/>
                </a:solidFill>
              </a:rPr>
              <a:t>P</a:t>
            </a:r>
            <a:r>
              <a:rPr lang="it-IT" sz="4500" b="1" dirty="0" smtClean="0">
                <a:solidFill>
                  <a:srgbClr val="00D600"/>
                </a:solidFill>
              </a:rPr>
              <a:t>A</a:t>
            </a:r>
            <a:r>
              <a:rPr lang="it-IT" sz="4500" b="1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it-IT" sz="4500" b="1" dirty="0" smtClean="0">
                <a:solidFill>
                  <a:srgbClr val="7030A0"/>
                </a:solidFill>
              </a:rPr>
              <a:t>N</a:t>
            </a:r>
            <a:r>
              <a:rPr lang="it-IT" sz="4500" b="1" dirty="0" smtClean="0">
                <a:solidFill>
                  <a:srgbClr val="C00000"/>
                </a:solidFill>
              </a:rPr>
              <a:t>O</a:t>
            </a:r>
            <a:r>
              <a:rPr lang="it-IT" sz="4500" b="1" dirty="0" smtClean="0">
                <a:solidFill>
                  <a:srgbClr val="FF6600"/>
                </a:solidFill>
              </a:rPr>
              <a:t>L</a:t>
            </a:r>
            <a:r>
              <a:rPr lang="it-IT" sz="4500" b="1" dirty="0" smtClean="0">
                <a:solidFill>
                  <a:srgbClr val="FFFF00"/>
                </a:solidFill>
              </a:rPr>
              <a:t>O</a:t>
            </a:r>
            <a:r>
              <a:rPr lang="it-IT" sz="4500" b="1" dirty="0" smtClean="0"/>
              <a:t> </a:t>
            </a:r>
          </a:p>
          <a:p>
            <a:r>
              <a:rPr lang="it-IT" sz="4500" b="1" dirty="0" smtClean="0"/>
              <a:t>nel </a:t>
            </a:r>
            <a:r>
              <a:rPr lang="it-IT" sz="4500" b="1" dirty="0" smtClean="0">
                <a:solidFill>
                  <a:srgbClr val="FF0000"/>
                </a:solidFill>
              </a:rPr>
              <a:t>Liceo </a:t>
            </a:r>
            <a:r>
              <a:rPr lang="it-IT" sz="4500" b="1" dirty="0" smtClean="0">
                <a:solidFill>
                  <a:srgbClr val="FFC000"/>
                </a:solidFill>
              </a:rPr>
              <a:t>Economico </a:t>
            </a:r>
            <a:r>
              <a:rPr lang="it-IT" sz="45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Sociale</a:t>
            </a:r>
            <a:endParaRPr lang="it-IT" sz="45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0904" y="1624023"/>
            <a:ext cx="9413347" cy="5705727"/>
          </a:xfrm>
          <a:prstGeom prst="rect">
            <a:avLst/>
          </a:prstGeom>
          <a:noFill/>
        </p:spPr>
        <p:txBody>
          <a:bodyPr wrap="none" lIns="103188" tIns="51593" rIns="103188" bIns="51593" rtlCol="0">
            <a:spAutoFit/>
          </a:bodyPr>
          <a:lstStyle/>
          <a:p>
            <a:r>
              <a:rPr lang="it-IT" sz="2600" b="1" dirty="0" smtClean="0"/>
              <a:t>BIENNIO</a:t>
            </a:r>
            <a:r>
              <a:rPr lang="it-IT" sz="2600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it-IT" sz="2600" dirty="0" smtClean="0"/>
              <a:t>Stesse ore del linguistico</a:t>
            </a:r>
          </a:p>
          <a:p>
            <a:pPr>
              <a:buFont typeface="Wingdings" pitchFamily="2" charset="2"/>
              <a:buChar char="ü"/>
            </a:pPr>
            <a:r>
              <a:rPr lang="it-IT" sz="2600" dirty="0" smtClean="0"/>
              <a:t>Grammatica</a:t>
            </a:r>
          </a:p>
          <a:p>
            <a:pPr>
              <a:buFont typeface="Wingdings" pitchFamily="2" charset="2"/>
              <a:buChar char="ü"/>
            </a:pPr>
            <a:r>
              <a:rPr lang="it-IT" sz="2600" dirty="0" smtClean="0"/>
              <a:t>Lessico</a:t>
            </a:r>
          </a:p>
          <a:p>
            <a:pPr>
              <a:buFont typeface="Wingdings" pitchFamily="2" charset="2"/>
              <a:buChar char="ü"/>
            </a:pPr>
            <a:r>
              <a:rPr lang="it-IT" sz="2600" dirty="0" smtClean="0"/>
              <a:t>Comunicazione </a:t>
            </a:r>
          </a:p>
          <a:p>
            <a:pPr>
              <a:buFont typeface="Wingdings" pitchFamily="2" charset="2"/>
              <a:buChar char="ü"/>
            </a:pPr>
            <a:r>
              <a:rPr lang="it-IT" sz="2600" dirty="0" smtClean="0"/>
              <a:t>Piattaforma </a:t>
            </a:r>
            <a:r>
              <a:rPr lang="it-IT" sz="2600" i="1" dirty="0" err="1" smtClean="0"/>
              <a:t>ProfeDeEle</a:t>
            </a:r>
            <a:endParaRPr lang="it-IT" sz="2600" i="1" dirty="0" smtClean="0"/>
          </a:p>
          <a:p>
            <a:endParaRPr lang="it-IT" sz="2600" dirty="0" smtClean="0"/>
          </a:p>
          <a:p>
            <a:r>
              <a:rPr lang="it-IT" sz="2600" b="1" dirty="0" smtClean="0"/>
              <a:t>TRIENNIO</a:t>
            </a:r>
            <a:r>
              <a:rPr lang="it-IT" sz="2600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it-IT" sz="2600" dirty="0" smtClean="0"/>
              <a:t>NON </a:t>
            </a:r>
            <a:r>
              <a:rPr lang="it-IT" sz="2600" dirty="0" err="1" smtClean="0"/>
              <a:t>C’E</a:t>
            </a:r>
            <a:r>
              <a:rPr lang="it-IT" sz="2600" dirty="0" smtClean="0"/>
              <a:t>’ STORIA DELLA LETTERATURA</a:t>
            </a:r>
          </a:p>
          <a:p>
            <a:pPr>
              <a:buFont typeface="Wingdings" pitchFamily="2" charset="2"/>
              <a:buChar char="ü"/>
            </a:pPr>
            <a:r>
              <a:rPr lang="it-IT" sz="2600" dirty="0" smtClean="0"/>
              <a:t>LETTURE :</a:t>
            </a:r>
          </a:p>
          <a:p>
            <a:r>
              <a:rPr lang="it-IT" sz="2600" dirty="0" smtClean="0"/>
              <a:t>ARGOMENTI </a:t>
            </a:r>
            <a:r>
              <a:rPr lang="it-IT" sz="2600" dirty="0" err="1" smtClean="0"/>
              <a:t>DI</a:t>
            </a:r>
            <a:r>
              <a:rPr lang="it-IT" sz="2600" dirty="0" smtClean="0"/>
              <a:t> CIVILTA’, </a:t>
            </a:r>
            <a:r>
              <a:rPr lang="it-IT" sz="2600" dirty="0" err="1" smtClean="0"/>
              <a:t>DI</a:t>
            </a:r>
            <a:r>
              <a:rPr lang="it-IT" sz="2600" dirty="0" smtClean="0"/>
              <a:t> ECONOMIA, </a:t>
            </a:r>
            <a:r>
              <a:rPr lang="it-IT" sz="2600" dirty="0" err="1" smtClean="0"/>
              <a:t>DI</a:t>
            </a:r>
            <a:endParaRPr lang="it-IT" sz="2600" dirty="0" smtClean="0"/>
          </a:p>
          <a:p>
            <a:r>
              <a:rPr lang="it-IT" sz="2600" dirty="0" smtClean="0"/>
              <a:t>ATTUALITA’, </a:t>
            </a:r>
            <a:r>
              <a:rPr lang="it-IT" sz="2600" dirty="0" err="1" smtClean="0"/>
              <a:t>DI</a:t>
            </a:r>
            <a:r>
              <a:rPr lang="it-IT" sz="2600" dirty="0" smtClean="0"/>
              <a:t> SOCIOLOGIA  ISPANICA, </a:t>
            </a:r>
            <a:r>
              <a:rPr lang="it-IT" sz="2600" dirty="0" err="1" smtClean="0"/>
              <a:t>DI</a:t>
            </a:r>
            <a:r>
              <a:rPr lang="it-IT" sz="2600" dirty="0" smtClean="0"/>
              <a:t> LETTERATURA</a:t>
            </a:r>
          </a:p>
          <a:p>
            <a:endParaRPr lang="it-IT" sz="2600" dirty="0" smtClean="0"/>
          </a:p>
          <a:p>
            <a:endParaRPr lang="it-IT" sz="2600" dirty="0"/>
          </a:p>
        </p:txBody>
      </p:sp>
      <p:pic>
        <p:nvPicPr>
          <p:cNvPr id="5" name="Immagine 4" descr="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4938" y="1624015"/>
            <a:ext cx="4254526" cy="31578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5574" y="1172904"/>
            <a:ext cx="7668948" cy="897017"/>
          </a:xfrm>
        </p:spPr>
        <p:txBody>
          <a:bodyPr/>
          <a:lstStyle/>
          <a:p>
            <a:r>
              <a:rPr lang="it-IT" sz="1700" dirty="0" smtClean="0"/>
              <a:t>La dicitura </a:t>
            </a:r>
            <a:r>
              <a:rPr lang="it-IT" sz="1700" b="1" dirty="0" smtClean="0"/>
              <a:t>Scienze Umane opzione Economico-Sociale</a:t>
            </a:r>
            <a:r>
              <a:rPr lang="it-IT" sz="1700" dirty="0" smtClean="0"/>
              <a:t> raccoglie le seguenti discipline: </a:t>
            </a:r>
            <a:r>
              <a:rPr lang="it-IT" sz="1700" b="1" dirty="0" smtClean="0">
                <a:solidFill>
                  <a:srgbClr val="FF0000"/>
                </a:solidFill>
              </a:rPr>
              <a:t>Psicologia, Sociologia, Antropologia, Metodologia della Ricerca</a:t>
            </a:r>
            <a:r>
              <a:rPr lang="it-IT" sz="1700" dirty="0" smtClean="0"/>
              <a:t>: le discipline economiche e giuridiche, sociali, linguistiche, scientifiche ed umanistiche interagiscono per dare agli studenti competenze spendibili nella loro vita presente e futura, nell'università e nel lavoro</a:t>
            </a:r>
            <a:r>
              <a:rPr lang="it-IT" sz="1900" dirty="0" smtClean="0"/>
              <a:t>.</a:t>
            </a:r>
            <a:br>
              <a:rPr lang="it-IT" sz="1900" dirty="0" smtClean="0"/>
            </a:br>
            <a:endParaRPr lang="it-IT" sz="1900" dirty="0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 rot="10800000" flipV="1">
            <a:off x="631564" y="2176200"/>
            <a:ext cx="9563629" cy="238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88" tIns="51593" rIns="103188" bIns="51593" numCol="1" anchor="ctr" anchorCtr="0" compatLnSpc="1">
            <a:prstTxWarp prst="textNoShape">
              <a:avLst/>
            </a:prstTxWarp>
            <a:spAutoFit/>
          </a:bodyPr>
          <a:lstStyle/>
          <a:p>
            <a:pPr defTabSz="1031868" eaLnBrk="0" hangingPunct="0"/>
            <a:r>
              <a:rPr lang="it-IT" sz="17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psicologia</a:t>
            </a:r>
            <a:r>
              <a:rPr lang="it-IT" sz="17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it-IT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scienza che studia i fenomeni propri del meccanismo mentale e affettivo, sia dal punto di vista speculativo, sia dal punto di vista sperimentale, fornisce conoscenze e competenze relative ai processi </a:t>
            </a:r>
            <a:r>
              <a:rPr lang="it-IT" sz="17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affettivo-cognitivi</a:t>
            </a:r>
            <a:r>
              <a:rPr lang="it-IT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 alla loro evoluzione durante l’intero ciclo di vita; </a:t>
            </a:r>
            <a:endParaRPr lang="it-IT" sz="17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defTabSz="1031868" eaLnBrk="0" hangingPunct="0">
              <a:buFontTx/>
              <a:buChar char="•"/>
            </a:pPr>
            <a:r>
              <a:rPr lang="it-IT" sz="17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sociologia</a:t>
            </a:r>
            <a:r>
              <a:rPr lang="it-IT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scienza che studia i fatti sociali considerati nelle loro caratteristiche costanti e nei loro processi, struttura conoscenze, capacità e competenze relative alla propria ed altrui esperienza sociale, sostiene la comprensione di problemi attinenti al territorio, al mondo del lavoro, ai mezzi di comunicazione di massa; </a:t>
            </a:r>
          </a:p>
          <a:p>
            <a:pPr defTabSz="1031868" eaLnBrk="0" hangingPunct="0">
              <a:buFontTx/>
              <a:buChar char="•"/>
            </a:pPr>
            <a:endParaRPr lang="it-IT" sz="900" dirty="0" smtClean="0">
              <a:latin typeface="Arial" pitchFamily="34" charset="0"/>
              <a:cs typeface="Arial" pitchFamily="34" charset="0"/>
            </a:endParaRPr>
          </a:p>
          <a:p>
            <a:pPr defTabSz="1031868" eaLnBrk="0" hangingPunct="0"/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5411" name="irc_mi" descr="Risultati immagini per liceo economico sociale materie d'indirizz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75" y="902246"/>
            <a:ext cx="1714237" cy="1361233"/>
          </a:xfrm>
          <a:prstGeom prst="rect">
            <a:avLst/>
          </a:prstGeom>
          <a:noFill/>
        </p:spPr>
      </p:pic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16" y="-359859"/>
            <a:ext cx="208456" cy="71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188" tIns="51593" rIns="103188" bIns="51593" numCol="1" anchor="ctr" anchorCtr="0" compatLnSpc="1">
            <a:prstTxWarp prst="textNoShape">
              <a:avLst/>
            </a:prstTxWarp>
            <a:spAutoFit/>
          </a:bodyPr>
          <a:lstStyle/>
          <a:p>
            <a:pPr defTabSz="1031868"/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defTabSz="1031868" eaLnBrk="0" hangingPunct="0"/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21782" y="3776929"/>
            <a:ext cx="9653852" cy="177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88" tIns="171926" rIns="103188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1031868"/>
            <a:r>
              <a:rPr lang="it-IT" sz="17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l’antropologia</a:t>
            </a:r>
            <a:r>
              <a:rPr lang="it-IT" sz="17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sociale, studio della natura dei fenomeni culturali nel loro concreto manifestarsi nelle diverse società umane, analizza il comportamento degli esseri umani nei gruppi sociali. </a:t>
            </a:r>
            <a:endParaRPr lang="it-IT" sz="1700" dirty="0" smtClean="0">
              <a:latin typeface="Arial" pitchFamily="34" charset="0"/>
              <a:cs typeface="Arial" pitchFamily="34" charset="0"/>
            </a:endParaRPr>
          </a:p>
          <a:p>
            <a:pPr defTabSz="1031868" eaLnBrk="0" hangingPunct="0"/>
            <a:r>
              <a:rPr lang="it-IT" sz="17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la metodologia della ricerca</a:t>
            </a:r>
            <a:r>
              <a:rPr lang="it-IT" sz="17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it-IT" sz="17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è una disciplina</a:t>
            </a:r>
            <a:r>
              <a:rPr lang="it-IT" sz="17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it-IT" sz="17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guida che studia le tecniche della sistemazione e dello sviluppo delle conoscenze nell’ambito delle scienze umane. Permette di osservare un problema in modo totale, sistematico, con modalità sia di taglio qualitativo che </a:t>
            </a:r>
          </a:p>
          <a:p>
            <a:pPr defTabSz="1031868" eaLnBrk="0" hangingPunct="0"/>
            <a:endParaRPr lang="it-IT" sz="1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721787" y="5348908"/>
            <a:ext cx="9383183" cy="193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88" tIns="51593" rIns="103188" bIns="5159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31868">
              <a:buFontTx/>
              <a:buChar char="•"/>
            </a:pPr>
            <a:r>
              <a:rPr lang="it-IT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 gli insegnamenti curricolari caratterizzanti il Liceo Economico Sociale  ritroviamo   </a:t>
            </a:r>
            <a:r>
              <a:rPr lang="it-IT" sz="17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Diritto/Economia</a:t>
            </a:r>
            <a:r>
              <a:rPr lang="it-IT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it-IT" sz="17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il Liceo economico sociale </a:t>
            </a:r>
            <a:r>
              <a:rPr lang="it-IT" sz="17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colma la carenza di cultura </a:t>
            </a:r>
            <a:r>
              <a:rPr lang="it-IT" sz="17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giuridico-economica</a:t>
            </a:r>
            <a:r>
              <a:rPr lang="it-IT" sz="17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diffusa nella scuola italiana e nella società</a:t>
            </a:r>
            <a:r>
              <a:rPr lang="it-IT" sz="17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e</a:t>
            </a:r>
            <a:r>
              <a:rPr lang="it-IT" sz="17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</a:t>
            </a:r>
            <a:r>
              <a:rPr lang="it-IT" sz="17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consente di stabilire presto un </a:t>
            </a:r>
            <a:r>
              <a:rPr lang="it-IT" sz="17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rapporto diretto tra gli argomenti studiati e la realtà sociale, economica e culturale</a:t>
            </a:r>
            <a:r>
              <a:rPr lang="it-IT" sz="17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in cui i futuri diplomati dovranno inserirsi. </a:t>
            </a:r>
            <a:endParaRPr lang="it-IT" sz="1700" dirty="0" smtClean="0">
              <a:latin typeface="Arial" pitchFamily="34" charset="0"/>
              <a:cs typeface="Arial" pitchFamily="34" charset="0"/>
            </a:endParaRPr>
          </a:p>
          <a:p>
            <a:pPr algn="just" defTabSz="1031868" eaLnBrk="0" hangingPunct="0">
              <a:buFontTx/>
              <a:buChar char="•"/>
            </a:pPr>
            <a:r>
              <a:rPr lang="it-IT" sz="17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Il Liceo Economico Sociale, grazie allo studio delle</a:t>
            </a:r>
            <a:r>
              <a:rPr lang="it-IT" sz="17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discipline economiche e giuridiche, linguistiche (</a:t>
            </a:r>
            <a:r>
              <a:rPr lang="it-IT" sz="17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due lingue straniere, inglese e spagnolo</a:t>
            </a:r>
            <a:r>
              <a:rPr lang="it-IT" sz="17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 e sociali, scientifiche ed umanistiche</a:t>
            </a:r>
            <a:r>
              <a:rPr lang="it-IT" sz="17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offre agli studenti una preparazione liceale aggiornata e spendibile in più direzioni.</a:t>
            </a:r>
            <a:endParaRPr lang="it-IT" sz="17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21787" y="721798"/>
            <a:ext cx="8388412" cy="8291050"/>
          </a:xfrm>
          <a:prstGeom prst="rect">
            <a:avLst/>
          </a:prstGeom>
        </p:spPr>
        <p:txBody>
          <a:bodyPr wrap="square" lIns="103188" tIns="51593" rIns="103188" bIns="51593">
            <a:spAutoFit/>
          </a:bodyPr>
          <a:lstStyle/>
          <a:p>
            <a:r>
              <a:rPr lang="it-IT" sz="1900" b="1" dirty="0" smtClean="0"/>
              <a:t>Prospettive di studio e occupazionali per il Liceo Economico Sociale</a:t>
            </a: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1900" b="1" dirty="0" smtClean="0"/>
              <a:t>UNIVERSITA’</a:t>
            </a: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1900" dirty="0" smtClean="0"/>
              <a:t>Il Liceo Economico Sociale offre l’opportunità di continuare gli studi in qualsiasi ambito universitario, con particolare riferimento alle seguenti facoltà:</a:t>
            </a:r>
            <a:br>
              <a:rPr lang="it-IT" sz="1900" dirty="0" smtClean="0"/>
            </a:br>
            <a:r>
              <a:rPr lang="it-IT" sz="1900" dirty="0" smtClean="0"/>
              <a:t>Sociologia, Antropologia, Psicologia, Economia, Giurisprudenza, Scienze Politiche, Filosofia, Scienze della Formazione, Lingue Straniere... Corsi di laurea magistrali in discipline economiche e sociali.</a:t>
            </a:r>
            <a:br>
              <a:rPr lang="it-IT" sz="1900" dirty="0" smtClean="0"/>
            </a:b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1900" b="1" dirty="0" smtClean="0"/>
              <a:t>CORSI </a:t>
            </a:r>
            <a:r>
              <a:rPr lang="it-IT" sz="1900" b="1" dirty="0" err="1" smtClean="0"/>
              <a:t>DI</a:t>
            </a:r>
            <a:r>
              <a:rPr lang="it-IT" sz="1900" b="1" dirty="0" smtClean="0"/>
              <a:t> SPECIALIZZAZIONE</a:t>
            </a: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1900" dirty="0" smtClean="0"/>
              <a:t>E’ possibile intraprendere Corsi di specializzazione post-diploma che consentono di rifinire a livello tecnico-specialistico la preparazione necessaria alle professioni rivolte al sociale, alla cooperazione e alla formazione, quali ad esempio: Assistente Sociale, Mediatore Culturale, Animatore di comunità terapeutiche, di biblioteca, ecc.</a:t>
            </a:r>
            <a:br>
              <a:rPr lang="it-IT" sz="1900" dirty="0" smtClean="0"/>
            </a:b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1900" b="1" dirty="0" smtClean="0"/>
              <a:t>SBOCCHI LAVORATIVI</a:t>
            </a: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1900" dirty="0" smtClean="0"/>
              <a:t>Il titolo di studio conseguito offre la possibilità di inserirsi nel mondo del lavoro presso aziende pubbliche e private, nel settore di pubbliche relazioni: pubblicità, comunicazione d’impresa, ricerca sociale e di mercato, animazione culturale .</a:t>
            </a:r>
            <a:br>
              <a:rPr lang="it-IT" sz="1900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" name="Immagine 2" descr="LOGO-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3242" y="3338269"/>
            <a:ext cx="2173515" cy="1864649"/>
          </a:xfrm>
          <a:prstGeom prst="rect">
            <a:avLst/>
          </a:prstGeom>
        </p:spPr>
      </p:pic>
      <p:pic>
        <p:nvPicPr>
          <p:cNvPr id="4" name="Immagine 3" descr="novit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2520" y="1804465"/>
            <a:ext cx="1370262" cy="137026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pic>
        <p:nvPicPr>
          <p:cNvPr id="5" name="Immagine 4" descr="cl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8695" y="90224"/>
            <a:ext cx="3338248" cy="153379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977361" y="1804469"/>
            <a:ext cx="4420923" cy="627414"/>
          </a:xfrm>
          <a:prstGeom prst="rect">
            <a:avLst/>
          </a:prstGeom>
        </p:spPr>
        <p:txBody>
          <a:bodyPr wrap="square" lIns="103188" tIns="51593" rIns="103188" bIns="51593">
            <a:spAutoFit/>
          </a:bodyPr>
          <a:lstStyle/>
          <a:p>
            <a:r>
              <a:rPr lang="it-IT" sz="1700" dirty="0" err="1" smtClean="0">
                <a:latin typeface="Comic Sans MS" pitchFamily="66" charset="0"/>
              </a:rPr>
              <a:t>Content</a:t>
            </a:r>
            <a:r>
              <a:rPr lang="it-IT" sz="1700" dirty="0" smtClean="0">
                <a:latin typeface="Comic Sans MS" pitchFamily="66" charset="0"/>
              </a:rPr>
              <a:t> and </a:t>
            </a:r>
            <a:r>
              <a:rPr lang="it-IT" sz="1700" dirty="0" err="1" smtClean="0">
                <a:latin typeface="Comic Sans MS" pitchFamily="66" charset="0"/>
              </a:rPr>
              <a:t>Language</a:t>
            </a:r>
            <a:r>
              <a:rPr lang="it-IT" sz="1700" dirty="0" smtClean="0">
                <a:latin typeface="Comic Sans MS" pitchFamily="66" charset="0"/>
              </a:rPr>
              <a:t> </a:t>
            </a:r>
            <a:r>
              <a:rPr lang="it-IT" sz="1700" dirty="0" err="1" smtClean="0">
                <a:latin typeface="Comic Sans MS" pitchFamily="66" charset="0"/>
              </a:rPr>
              <a:t>Integrated</a:t>
            </a:r>
            <a:r>
              <a:rPr lang="it-IT" sz="1700" dirty="0" smtClean="0">
                <a:latin typeface="Comic Sans MS" pitchFamily="66" charset="0"/>
              </a:rPr>
              <a:t> </a:t>
            </a:r>
            <a:r>
              <a:rPr lang="it-IT" sz="1700" dirty="0" err="1" smtClean="0">
                <a:latin typeface="Comic Sans MS" pitchFamily="66" charset="0"/>
              </a:rPr>
              <a:t>Learning</a:t>
            </a:r>
            <a:endParaRPr lang="it-IT" sz="1700" dirty="0">
              <a:latin typeface="Comic Sans MS" pitchFamily="66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31560" y="-15969451"/>
            <a:ext cx="9022292" cy="24480097"/>
          </a:xfrm>
          <a:prstGeom prst="rect">
            <a:avLst/>
          </a:prstGeom>
        </p:spPr>
        <p:txBody>
          <a:bodyPr wrap="square" lIns="103188" tIns="51593" rIns="103188" bIns="51593">
            <a:spAutoFit/>
          </a:bodyPr>
          <a:lstStyle/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endParaRPr lang="it-IT" sz="1700" dirty="0" smtClean="0"/>
          </a:p>
          <a:p>
            <a:pPr algn="just"/>
            <a:r>
              <a:rPr lang="it-IT" sz="1700" dirty="0" smtClean="0">
                <a:latin typeface="Comic Sans MS" pitchFamily="66" charset="0"/>
              </a:rPr>
              <a:t>Il </a:t>
            </a:r>
            <a:r>
              <a:rPr lang="it-IT" sz="2200" b="1" dirty="0" smtClean="0">
                <a:solidFill>
                  <a:srgbClr val="00B050"/>
                </a:solidFill>
                <a:latin typeface="Comic Sans MS" pitchFamily="66" charset="0"/>
              </a:rPr>
              <a:t>CLIL</a:t>
            </a:r>
            <a:r>
              <a:rPr lang="it-IT" sz="1700" dirty="0" smtClean="0">
                <a:latin typeface="Comic Sans MS" pitchFamily="66" charset="0"/>
              </a:rPr>
              <a:t> è un approccio didattico di tipo </a:t>
            </a:r>
            <a:r>
              <a:rPr lang="it-IT" sz="1700" dirty="0" err="1" smtClean="0">
                <a:latin typeface="Comic Sans MS" pitchFamily="66" charset="0"/>
              </a:rPr>
              <a:t>immersivo</a:t>
            </a:r>
            <a:r>
              <a:rPr lang="it-IT" sz="1700" dirty="0" smtClean="0">
                <a:latin typeface="Comic Sans MS" pitchFamily="66" charset="0"/>
              </a:rPr>
              <a:t> che punta alla costruzione di competenze linguistiche e abilità comunicative in lingua straniera insieme allo sviluppo e all’acquisizione di conoscenze disciplinari. L'approccio </a:t>
            </a:r>
            <a:r>
              <a:rPr lang="it-IT" sz="2200" b="1" dirty="0" smtClean="0">
                <a:solidFill>
                  <a:srgbClr val="00B050"/>
                </a:solidFill>
                <a:latin typeface="Comic Sans MS" pitchFamily="66" charset="0"/>
              </a:rPr>
              <a:t>CLIL</a:t>
            </a:r>
            <a:r>
              <a:rPr lang="it-IT" sz="26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sz="1700" dirty="0" smtClean="0">
                <a:latin typeface="Comic Sans MS" pitchFamily="66" charset="0"/>
              </a:rPr>
              <a:t>ha infatti il duplice obiettivo di focalizzarsi tanto sulla disciplina insegnata che sugli aspetti grammaticali, fonetici e comunicativi della lingua straniera che fa da target veicolare. Viste le sue caratteristiche, il </a:t>
            </a:r>
            <a:r>
              <a:rPr lang="it-IT" sz="2200" b="1" dirty="0" smtClean="0">
                <a:solidFill>
                  <a:srgbClr val="00B050"/>
                </a:solidFill>
                <a:latin typeface="Comic Sans MS" pitchFamily="66" charset="0"/>
              </a:rPr>
              <a:t>CLIL</a:t>
            </a:r>
            <a:r>
              <a:rPr lang="it-IT" sz="26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sz="1700" dirty="0" smtClean="0">
                <a:latin typeface="Comic Sans MS" pitchFamily="66" charset="0"/>
              </a:rPr>
              <a:t>potenzia nello studente:</a:t>
            </a:r>
          </a:p>
          <a:p>
            <a:pPr algn="just"/>
            <a:endParaRPr lang="it-IT" sz="17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1700" dirty="0" smtClean="0">
                <a:latin typeface="Comic Sans MS" pitchFamily="66" charset="0"/>
              </a:rPr>
              <a:t> Una maggiore fiducia nella proprie capacità comunicative nella lingua straniera target</a:t>
            </a:r>
          </a:p>
          <a:p>
            <a:pPr algn="just">
              <a:buFont typeface="Wingdings" pitchFamily="2" charset="2"/>
              <a:buChar char="§"/>
            </a:pPr>
            <a:r>
              <a:rPr lang="it-IT" sz="1700" dirty="0" smtClean="0">
                <a:latin typeface="Comic Sans MS" pitchFamily="66" charset="0"/>
              </a:rPr>
              <a:t> Più spendibilità delle competenze linguistiche acquisite, specialmente in attività pratiche </a:t>
            </a:r>
          </a:p>
          <a:p>
            <a:pPr algn="just">
              <a:buFont typeface="Wingdings" pitchFamily="2" charset="2"/>
              <a:buChar char="§"/>
            </a:pPr>
            <a:r>
              <a:rPr lang="it-IT" sz="1700" dirty="0" smtClean="0">
                <a:latin typeface="Comic Sans MS" pitchFamily="66" charset="0"/>
              </a:rPr>
              <a:t> Maggiore apertura e disponibilità alla mobilità nell'istruzione e nel lavoro</a:t>
            </a:r>
            <a:endParaRPr lang="it-IT" sz="1700" dirty="0">
              <a:latin typeface="Comic Sans MS" pitchFamily="66" charset="0"/>
            </a:endParaRPr>
          </a:p>
        </p:txBody>
      </p:sp>
      <p:pic>
        <p:nvPicPr>
          <p:cNvPr id="10" name="Immagine 9" descr="clil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15343">
            <a:off x="301091" y="557869"/>
            <a:ext cx="2201973" cy="1171450"/>
          </a:xfrm>
          <a:prstGeom prst="rect">
            <a:avLst/>
          </a:prstGeom>
        </p:spPr>
      </p:pic>
      <p:pic>
        <p:nvPicPr>
          <p:cNvPr id="11" name="Immagine 10" descr="clil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343">
            <a:off x="8344427" y="2959595"/>
            <a:ext cx="2176427" cy="115786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92453" y="2255580"/>
            <a:ext cx="6947165" cy="2227852"/>
          </a:xfrm>
          <a:prstGeom prst="rect">
            <a:avLst/>
          </a:prstGeom>
          <a:noFill/>
        </p:spPr>
        <p:txBody>
          <a:bodyPr wrap="square" lIns="103188" tIns="51593" rIns="103188" bIns="51593" rtlCol="0">
            <a:spAutoFit/>
          </a:bodyPr>
          <a:lstStyle/>
          <a:p>
            <a:pPr algn="just"/>
            <a:r>
              <a:rPr lang="it-IT" sz="1700" dirty="0" smtClean="0">
                <a:solidFill>
                  <a:srgbClr val="FF0000"/>
                </a:solidFill>
                <a:latin typeface="Comic Sans MS" pitchFamily="66" charset="0"/>
              </a:rPr>
              <a:t>Il  </a:t>
            </a:r>
            <a:r>
              <a:rPr lang="it-IT" sz="2200" b="1" dirty="0" smtClean="0">
                <a:solidFill>
                  <a:srgbClr val="00B050"/>
                </a:solidFill>
                <a:latin typeface="Comic Sans MS" pitchFamily="66" charset="0"/>
              </a:rPr>
              <a:t>CLIL</a:t>
            </a:r>
            <a:r>
              <a:rPr lang="it-IT" sz="26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sz="1700" dirty="0" smtClean="0">
                <a:solidFill>
                  <a:srgbClr val="FF0000"/>
                </a:solidFill>
                <a:latin typeface="Comic Sans MS" pitchFamily="66" charset="0"/>
              </a:rPr>
              <a:t> è l’insegnamento di una disciplina non linguistica     </a:t>
            </a:r>
          </a:p>
          <a:p>
            <a:pPr algn="just"/>
            <a:r>
              <a:rPr lang="it-IT" sz="1700" dirty="0" smtClean="0">
                <a:solidFill>
                  <a:srgbClr val="FF0000"/>
                </a:solidFill>
                <a:latin typeface="Comic Sans MS" pitchFamily="66" charset="0"/>
              </a:rPr>
              <a:t>( DNL)  ( es. storia, matematica, storia dell’arte, filosofia  etc. ) in una lingua straniera.</a:t>
            </a:r>
          </a:p>
          <a:p>
            <a:pPr algn="just">
              <a:buFont typeface="Wingdings" pitchFamily="2" charset="2"/>
              <a:buChar char="§"/>
            </a:pPr>
            <a:r>
              <a:rPr lang="it-IT" sz="1700" dirty="0" smtClean="0">
                <a:solidFill>
                  <a:srgbClr val="FF0000"/>
                </a:solidFill>
                <a:latin typeface="Comic Sans MS" pitchFamily="66" charset="0"/>
              </a:rPr>
              <a:t> Nel Liceo delle Scienze Umane il </a:t>
            </a:r>
            <a:r>
              <a:rPr lang="it-IT" sz="2200" b="1" dirty="0" smtClean="0">
                <a:solidFill>
                  <a:srgbClr val="00B050"/>
                </a:solidFill>
                <a:latin typeface="Comic Sans MS" pitchFamily="66" charset="0"/>
              </a:rPr>
              <a:t>CLIL</a:t>
            </a:r>
            <a:r>
              <a:rPr lang="it-IT" sz="17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sz="1700" dirty="0" smtClean="0">
                <a:solidFill>
                  <a:srgbClr val="FF0000"/>
                </a:solidFill>
                <a:latin typeface="Comic Sans MS" pitchFamily="66" charset="0"/>
              </a:rPr>
              <a:t>è previsto nell’ultimo anno.</a:t>
            </a:r>
          </a:p>
          <a:p>
            <a:pPr algn="just">
              <a:buFont typeface="Wingdings" pitchFamily="2" charset="2"/>
              <a:buChar char="§"/>
            </a:pPr>
            <a:r>
              <a:rPr lang="it-IT" sz="1700" dirty="0" smtClean="0">
                <a:solidFill>
                  <a:srgbClr val="FF0000"/>
                </a:solidFill>
                <a:latin typeface="Comic Sans MS" pitchFamily="66" charset="0"/>
              </a:rPr>
              <a:t>Nel Liceo Linguistico il </a:t>
            </a:r>
            <a:r>
              <a:rPr lang="it-IT" sz="2200" b="1" dirty="0" smtClean="0">
                <a:solidFill>
                  <a:srgbClr val="00B050"/>
                </a:solidFill>
                <a:latin typeface="Comic Sans MS" pitchFamily="66" charset="0"/>
              </a:rPr>
              <a:t>CLIL</a:t>
            </a:r>
            <a:r>
              <a:rPr lang="it-IT" sz="17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sz="1700" dirty="0" smtClean="0">
                <a:solidFill>
                  <a:srgbClr val="FF0000"/>
                </a:solidFill>
                <a:latin typeface="Comic Sans MS" pitchFamily="66" charset="0"/>
              </a:rPr>
              <a:t>è previsto nel terzo, quarto e quinto anno. </a:t>
            </a:r>
            <a:endParaRPr lang="it-IT" sz="17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" name="Immagine 12" descr="clil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15343">
            <a:off x="8240709" y="287203"/>
            <a:ext cx="2201973" cy="11714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pic>
        <p:nvPicPr>
          <p:cNvPr id="3" name="Immagine 2" descr="sd-box-pns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14" y="1353344"/>
            <a:ext cx="3927295" cy="2977356"/>
          </a:xfrm>
          <a:prstGeom prst="rect">
            <a:avLst/>
          </a:prstGeom>
        </p:spPr>
      </p:pic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038" y="180447"/>
            <a:ext cx="5584178" cy="694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804458" y="7308057"/>
            <a:ext cx="6586273" cy="546624"/>
          </a:xfrm>
          <a:prstGeom prst="rect">
            <a:avLst/>
          </a:prstGeom>
        </p:spPr>
        <p:txBody>
          <a:bodyPr wrap="square" lIns="108190" tIns="54095" rIns="108190" bIns="54095">
            <a:spAutoFit/>
          </a:bodyPr>
          <a:lstStyle/>
          <a:p>
            <a:r>
              <a:rPr lang="it-IT" sz="2800" dirty="0" smtClean="0">
                <a:hlinkClick r:id="rId4"/>
              </a:rPr>
              <a:t>DIDATTICA DIGITALE INTEGRATA sito</a:t>
            </a:r>
            <a:endParaRPr lang="it-IT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984904" y="836876"/>
            <a:ext cx="7611700" cy="1238255"/>
          </a:xfrm>
          <a:prstGeom prst="rect">
            <a:avLst/>
          </a:prstGeom>
        </p:spPr>
        <p:txBody>
          <a:bodyPr lIns="108189" tIns="108189" rIns="108189" bIns="108189" anchor="ctr" anchorCtr="0">
            <a:noAutofit/>
          </a:bodyPr>
          <a:lstStyle/>
          <a:p>
            <a:r>
              <a:rPr lang="en" sz="3100" dirty="0">
                <a:solidFill>
                  <a:srgbClr val="0070C0"/>
                </a:solidFill>
                <a:latin typeface="Bitter" charset="0"/>
              </a:rPr>
              <a:t> </a:t>
            </a:r>
            <a:r>
              <a:rPr lang="en" sz="3100" b="1" dirty="0">
                <a:solidFill>
                  <a:srgbClr val="0070C0"/>
                </a:solidFill>
                <a:latin typeface="Bitter" charset="0"/>
              </a:rPr>
              <a:t>Microsoft 365 for Education</a:t>
            </a:r>
            <a:endParaRPr lang="en" sz="2400" b="1" dirty="0">
              <a:solidFill>
                <a:srgbClr val="0070C0"/>
              </a:solidFill>
              <a:latin typeface="Bitter" charset="0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533790" y="2127488"/>
            <a:ext cx="8313078" cy="4819681"/>
          </a:xfrm>
          <a:prstGeom prst="rect">
            <a:avLst/>
          </a:prstGeom>
        </p:spPr>
        <p:txBody>
          <a:bodyPr lIns="108189" tIns="108189" rIns="108189" bIns="108189" anchor="t" anchorCtr="0">
            <a:noAutofit/>
          </a:bodyPr>
          <a:lstStyle/>
          <a:p>
            <a:pPr marL="0" indent="0" algn="just">
              <a:buNone/>
            </a:pPr>
            <a:r>
              <a:rPr lang="it-IT" sz="2800" b="1" dirty="0">
                <a:solidFill>
                  <a:srgbClr val="003300"/>
                </a:solidFill>
                <a:latin typeface="Bitter"/>
              </a:rPr>
              <a:t>Piattaforma per la Didattica Digitale Integrata</a:t>
            </a:r>
            <a:r>
              <a:rPr lang="it-IT" sz="2800" dirty="0">
                <a:solidFill>
                  <a:srgbClr val="003300"/>
                </a:solidFill>
                <a:latin typeface="Bitter"/>
              </a:rPr>
              <a:t>, che rispetta le norme del GDPR ed è certificato dall’AGID, per:</a:t>
            </a:r>
          </a:p>
          <a:p>
            <a:pPr algn="l"/>
            <a:endParaRPr lang="it-IT" sz="2800" dirty="0">
              <a:solidFill>
                <a:srgbClr val="003300"/>
              </a:solidFill>
              <a:latin typeface="Bitter"/>
            </a:endParaRPr>
          </a:p>
          <a:p>
            <a:pPr algn="l"/>
            <a:r>
              <a:rPr lang="it-IT" sz="2800" b="1" dirty="0">
                <a:solidFill>
                  <a:srgbClr val="003300"/>
                </a:solidFill>
                <a:latin typeface="Bitter"/>
              </a:rPr>
              <a:t>Collaborare</a:t>
            </a:r>
          </a:p>
          <a:p>
            <a:pPr algn="l"/>
            <a:endParaRPr lang="it-IT" sz="2800" b="1" dirty="0">
              <a:solidFill>
                <a:srgbClr val="003300"/>
              </a:solidFill>
              <a:latin typeface="Bitter"/>
            </a:endParaRPr>
          </a:p>
          <a:p>
            <a:pPr algn="l"/>
            <a:r>
              <a:rPr lang="it-IT" sz="2800" b="1" dirty="0">
                <a:solidFill>
                  <a:srgbClr val="003300"/>
                </a:solidFill>
                <a:latin typeface="Bitter"/>
              </a:rPr>
              <a:t>Comunicare</a:t>
            </a:r>
          </a:p>
          <a:p>
            <a:pPr algn="l"/>
            <a:endParaRPr lang="it-IT" sz="2800" dirty="0">
              <a:solidFill>
                <a:srgbClr val="003300"/>
              </a:solidFill>
              <a:latin typeface="Bitter"/>
            </a:endParaRPr>
          </a:p>
          <a:p>
            <a:pPr algn="l"/>
            <a:r>
              <a:rPr lang="it-IT" sz="2800" dirty="0">
                <a:solidFill>
                  <a:srgbClr val="003300"/>
                </a:solidFill>
                <a:latin typeface="Bitter"/>
              </a:rPr>
              <a:t> </a:t>
            </a:r>
            <a:r>
              <a:rPr lang="it-IT" sz="2800" b="1" dirty="0">
                <a:solidFill>
                  <a:srgbClr val="003300"/>
                </a:solidFill>
                <a:latin typeface="Bitter"/>
              </a:rPr>
              <a:t>Gestire attività e compiti</a:t>
            </a:r>
            <a:endParaRPr lang="it-IT" sz="2800" dirty="0">
              <a:solidFill>
                <a:srgbClr val="003300"/>
              </a:solidFill>
              <a:latin typeface="Bitter"/>
            </a:endParaRPr>
          </a:p>
          <a:p>
            <a:pPr lvl="0" algn="just">
              <a:buNone/>
            </a:pPr>
            <a:endParaRPr lang="it" sz="2400" b="1" dirty="0">
              <a:solidFill>
                <a:srgbClr val="000000"/>
              </a:solidFill>
              <a:latin typeface="Bitter" charset="0"/>
            </a:endParaRPr>
          </a:p>
        </p:txBody>
      </p:sp>
      <p:grpSp>
        <p:nvGrpSpPr>
          <p:cNvPr id="2" name="Shape 158"/>
          <p:cNvGrpSpPr/>
          <p:nvPr/>
        </p:nvGrpSpPr>
        <p:grpSpPr>
          <a:xfrm>
            <a:off x="935609" y="1228254"/>
            <a:ext cx="369503" cy="492670"/>
            <a:chOff x="1922075" y="1629000"/>
            <a:chExt cx="437200" cy="437200"/>
          </a:xfrm>
        </p:grpSpPr>
        <p:sp>
          <p:nvSpPr>
            <p:cNvPr id="159" name="Shape 15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dirty="0">
                <a:solidFill>
                  <a:srgbClr val="434343"/>
                </a:solidFill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dirty="0">
                <a:solidFill>
                  <a:srgbClr val="434343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50" y="877010"/>
            <a:ext cx="1165613" cy="133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sultato immagine per MICROSFOT 365">
            <a:extLst>
              <a:ext uri="{FF2B5EF4-FFF2-40B4-BE49-F238E27FC236}">
                <a16:creationId xmlns="" xmlns:a16="http://schemas.microsoft.com/office/drawing/2014/main" id="{9889328E-201D-4E41-8F4E-B72DD68A1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70" y="3325605"/>
            <a:ext cx="3458600" cy="26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424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>
                <a:latin typeface="Comic Sans MS" pitchFamily="66" charset="0"/>
              </a:rPr>
              <a:t>Il liceo Machiavelli:</a:t>
            </a:r>
            <a:br>
              <a:rPr lang="it-IT" sz="4000" b="1" dirty="0" smtClean="0">
                <a:latin typeface="Comic Sans MS" pitchFamily="66" charset="0"/>
              </a:rPr>
            </a:br>
            <a:r>
              <a:rPr lang="it-IT" sz="4000" b="1" dirty="0" smtClean="0">
                <a:latin typeface="Comic Sans MS" pitchFamily="66" charset="0"/>
              </a:rPr>
              <a:t> la nostra offerta formativa …</a:t>
            </a:r>
          </a:p>
        </p:txBody>
      </p:sp>
      <p:sp>
        <p:nvSpPr>
          <p:cNvPr id="491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1338" y="1894688"/>
            <a:ext cx="4330700" cy="535886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chemeClr val="hlink"/>
                </a:solidFill>
                <a:latin typeface="Comic Sans MS" pitchFamily="66" charset="0"/>
              </a:rPr>
              <a:t>I Progetti del </a:t>
            </a:r>
            <a:r>
              <a:rPr lang="it-IT" dirty="0" err="1" smtClean="0">
                <a:solidFill>
                  <a:schemeClr val="hlink"/>
                </a:solidFill>
                <a:latin typeface="Comic Sans MS" pitchFamily="66" charset="0"/>
              </a:rPr>
              <a:t>Pof</a:t>
            </a:r>
            <a:endParaRPr lang="it-IT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chemeClr val="hlink"/>
                </a:solidFill>
                <a:latin typeface="Comic Sans MS" pitchFamily="66" charset="0"/>
              </a:rPr>
              <a:t>Gli scambi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chemeClr val="hlink"/>
                </a:solidFill>
                <a:latin typeface="Comic Sans MS" pitchFamily="66" charset="0"/>
              </a:rPr>
              <a:t>I viaggi di istruzione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chemeClr val="hlink"/>
                </a:solidFill>
                <a:latin typeface="Comic Sans MS" pitchFamily="66" charset="0"/>
              </a:rPr>
              <a:t>I campi-scuola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chemeClr val="hlink"/>
                </a:solidFill>
                <a:latin typeface="Comic Sans MS" pitchFamily="66" charset="0"/>
              </a:rPr>
              <a:t>Le strutture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chemeClr val="hlink"/>
                </a:solidFill>
                <a:latin typeface="Comic Sans MS" pitchFamily="66" charset="0"/>
              </a:rPr>
              <a:t>I laboratori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chemeClr val="hlink"/>
                </a:solidFill>
                <a:latin typeface="Comic Sans MS" pitchFamily="66" charset="0"/>
              </a:rPr>
              <a:t>Il centro documentazione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b="1" dirty="0" smtClean="0">
                <a:latin typeface="Comic Sans MS" pitchFamily="66" charset="0"/>
              </a:rPr>
              <a:t>   </a:t>
            </a:r>
            <a:r>
              <a:rPr lang="it-IT" b="1" dirty="0" err="1" smtClean="0">
                <a:latin typeface="Comic Sans MS" pitchFamily="66" charset="0"/>
              </a:rPr>
              <a:t>…e</a:t>
            </a:r>
            <a:r>
              <a:rPr lang="it-IT" b="1" dirty="0" smtClean="0">
                <a:latin typeface="Comic Sans MS" pitchFamily="66" charset="0"/>
              </a:rPr>
              <a:t> tanto altro</a:t>
            </a:r>
            <a:r>
              <a:rPr lang="it-IT" b="1" dirty="0" smtClean="0"/>
              <a:t>!</a:t>
            </a:r>
          </a:p>
        </p:txBody>
      </p:sp>
      <p:pic>
        <p:nvPicPr>
          <p:cNvPr id="49155" name="Picture 6" descr="539740_10201797898060950_1908595121_n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930" y="3248026"/>
            <a:ext cx="5323152" cy="40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116D1-F817-4FE9-9FF9-9B4EA4E7F53C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80446" y="0"/>
            <a:ext cx="10375635" cy="2075127"/>
          </a:xfrm>
        </p:spPr>
        <p:txBody>
          <a:bodyPr/>
          <a:lstStyle/>
          <a:p>
            <a:pPr eaLnBrk="1" hangingPunct="1"/>
            <a:r>
              <a:rPr lang="it-IT" sz="3800" b="1" dirty="0" smtClean="0"/>
              <a:t/>
            </a:r>
            <a:br>
              <a:rPr lang="it-IT" sz="3800" b="1" dirty="0" smtClean="0"/>
            </a:br>
            <a:r>
              <a:rPr lang="it-IT" sz="3800" b="1" dirty="0" smtClean="0"/>
              <a:t>  </a:t>
            </a:r>
            <a:r>
              <a:rPr lang="it-IT" sz="3800" b="1" dirty="0" smtClean="0">
                <a:latin typeface="Comic Sans MS" pitchFamily="66" charset="0"/>
              </a:rPr>
              <a:t>… si caratterizza per un forte e deciso processo di </a:t>
            </a:r>
            <a:r>
              <a:rPr lang="it-IT" sz="4700" b="1" dirty="0" smtClean="0">
                <a:solidFill>
                  <a:srgbClr val="FF0000"/>
                </a:solidFill>
                <a:latin typeface="Comic Sans MS" pitchFamily="66" charset="0"/>
              </a:rPr>
              <a:t>Internazionalizzazione</a:t>
            </a:r>
            <a:r>
              <a:rPr lang="it-IT" sz="4700" b="1" dirty="0" smtClean="0">
                <a:solidFill>
                  <a:srgbClr val="FF0000"/>
                </a:solidFill>
              </a:rPr>
              <a:t/>
            </a:r>
            <a:br>
              <a:rPr lang="it-IT" sz="4700" b="1" dirty="0" smtClean="0">
                <a:solidFill>
                  <a:srgbClr val="FF0000"/>
                </a:solidFill>
              </a:rPr>
            </a:br>
            <a:endParaRPr lang="it-IT" sz="3800" i="1" dirty="0" smtClean="0">
              <a:solidFill>
                <a:srgbClr val="FF0000"/>
              </a:solidFill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06688" y="1624013"/>
            <a:ext cx="4962260" cy="360891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1100" dirty="0" smtClean="0">
                <a:solidFill>
                  <a:srgbClr val="FF0000"/>
                </a:solidFill>
              </a:rPr>
              <a:t>             </a:t>
            </a:r>
            <a:endParaRPr lang="it-IT" sz="33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it-IT" sz="2100" dirty="0" smtClean="0">
                <a:solidFill>
                  <a:srgbClr val="FF0000"/>
                </a:solidFill>
              </a:rPr>
              <a:t>       </a:t>
            </a:r>
            <a:r>
              <a:rPr lang="it-IT" sz="2100" b="1" dirty="0" smtClean="0">
                <a:solidFill>
                  <a:srgbClr val="FF0000"/>
                </a:solidFill>
                <a:latin typeface="Comic Sans MS" pitchFamily="66" charset="0"/>
              </a:rPr>
              <a:t>più lingue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100" b="1" dirty="0" smtClean="0">
                <a:solidFill>
                  <a:srgbClr val="FF0000"/>
                </a:solidFill>
                <a:latin typeface="Comic Sans MS" pitchFamily="66" charset="0"/>
              </a:rPr>
              <a:t>     più mobilità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100" b="1" dirty="0" smtClean="0">
                <a:solidFill>
                  <a:srgbClr val="FF0000"/>
                </a:solidFill>
                <a:latin typeface="Comic Sans MS" pitchFamily="66" charset="0"/>
              </a:rPr>
              <a:t>     più cooperazione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100" b="1" dirty="0" smtClean="0">
                <a:solidFill>
                  <a:srgbClr val="FF0000"/>
                </a:solidFill>
                <a:latin typeface="Comic Sans MS" pitchFamily="66" charset="0"/>
              </a:rPr>
              <a:t>     più competenze mirate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100" b="1" dirty="0" smtClean="0">
                <a:solidFill>
                  <a:srgbClr val="FF0000"/>
                </a:solidFill>
                <a:latin typeface="Comic Sans MS" pitchFamily="66" charset="0"/>
              </a:rPr>
              <a:t>     più tecnologie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100" b="1" dirty="0" smtClean="0">
                <a:solidFill>
                  <a:srgbClr val="FF0000"/>
                </a:solidFill>
                <a:latin typeface="Comic Sans MS" pitchFamily="66" charset="0"/>
              </a:rPr>
              <a:t>     più cittadinanza attiva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100" b="1" dirty="0" smtClean="0">
                <a:solidFill>
                  <a:srgbClr val="FF0000"/>
                </a:solidFill>
                <a:latin typeface="Comic Sans MS" pitchFamily="66" charset="0"/>
              </a:rPr>
              <a:t>     più inclusione</a:t>
            </a:r>
          </a:p>
          <a:p>
            <a:pPr eaLnBrk="1" hangingPunct="1">
              <a:buFontTx/>
              <a:buNone/>
            </a:pPr>
            <a:endParaRPr lang="it-IT" sz="3300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it-IT" sz="2800" b="1" dirty="0" smtClean="0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586274" y="1894689"/>
            <a:ext cx="3969808" cy="535886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it-IT" sz="1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4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400" b="1" dirty="0" smtClean="0"/>
          </a:p>
          <a:p>
            <a:pPr>
              <a:lnSpc>
                <a:spcPct val="80000"/>
              </a:lnSpc>
            </a:pPr>
            <a:endParaRPr lang="it-IT" sz="24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  <p:pic>
        <p:nvPicPr>
          <p:cNvPr id="7" name="Shape 8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405828" y="4781815"/>
            <a:ext cx="3814375" cy="315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31561" y="4781815"/>
            <a:ext cx="3969808" cy="3157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984904" y="541337"/>
            <a:ext cx="7868220" cy="1353344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ctr" anchorCtr="0">
            <a:noAutofit/>
          </a:bodyPr>
          <a:lstStyle/>
          <a:p>
            <a:pPr lvl="0">
              <a:buSzPct val="25000"/>
            </a:pPr>
            <a:r>
              <a:rPr lang="it-IT" sz="3800" b="1" dirty="0">
                <a:solidFill>
                  <a:schemeClr val="tx1"/>
                </a:solidFill>
              </a:rPr>
              <a:t>Riconoscimento europeo </a:t>
            </a:r>
            <a:br>
              <a:rPr lang="it-IT" sz="3800" b="1" dirty="0">
                <a:solidFill>
                  <a:schemeClr val="tx1"/>
                </a:solidFill>
              </a:rPr>
            </a:br>
            <a:r>
              <a:rPr lang="it-IT" sz="3800" b="1" dirty="0">
                <a:solidFill>
                  <a:schemeClr val="tx1"/>
                </a:solidFill>
              </a:rPr>
              <a:t> Scuola </a:t>
            </a:r>
            <a:r>
              <a:rPr lang="it-IT" sz="3800" b="1" dirty="0" err="1">
                <a:solidFill>
                  <a:schemeClr val="tx1"/>
                </a:solidFill>
              </a:rPr>
              <a:t>eTwinning</a:t>
            </a:r>
            <a:r>
              <a:rPr lang="it-IT" sz="3800" b="1" dirty="0">
                <a:solidFill>
                  <a:schemeClr val="tx1"/>
                </a:solidFill>
              </a:rPr>
              <a:t> al Liceo Machiavelli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541337" y="2005684"/>
            <a:ext cx="4781815" cy="595258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8222" tIns="54097" rIns="108222" bIns="54097" anchor="t" anchorCtr="0"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it-IT" sz="2800" dirty="0"/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endParaRPr sz="2800" dirty="0"/>
          </a:p>
          <a:p>
            <a:pPr marL="405904" indent="-43597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800" dirty="0"/>
              <a:t>Almeno due progetti </a:t>
            </a:r>
            <a:r>
              <a:rPr lang="it-IT" sz="2800" dirty="0" err="1"/>
              <a:t>eTwinning</a:t>
            </a:r>
            <a:r>
              <a:rPr lang="it-IT" sz="2800" dirty="0"/>
              <a:t>  all’anno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endParaRPr sz="2800" dirty="0"/>
          </a:p>
          <a:p>
            <a:pPr marL="405904" indent="-43597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2009 al 2020: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dirty="0"/>
              <a:t>34 </a:t>
            </a:r>
            <a:r>
              <a:rPr lang="it-IT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 di Qualità Nazionale, 4 premi di Eccellenza Nazionale, 3 Menzioni Speciali, 1 primo Premio  Europeo, 1 primo  premio Miglior Team Italiano delle scuole superio</a:t>
            </a:r>
            <a:r>
              <a:rPr lang="it-IT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5503600" y="1894682"/>
            <a:ext cx="4781815" cy="5359028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 marL="405904" indent="-40590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5904" indent="-405904" algn="just">
              <a:lnSpc>
                <a:spcPct val="90000"/>
              </a:lnSpc>
              <a:spcBef>
                <a:spcPts val="474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5904" indent="-405904" algn="just">
              <a:lnSpc>
                <a:spcPct val="90000"/>
              </a:lnSpc>
              <a:spcBef>
                <a:spcPts val="474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5904" indent="-405904">
              <a:lnSpc>
                <a:spcPct val="90000"/>
              </a:lnSpc>
              <a:spcBef>
                <a:spcPts val="474"/>
              </a:spcBef>
              <a:buClr>
                <a:schemeClr val="dk1"/>
              </a:buClr>
              <a:buSzPct val="100000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7759171" y="7526095"/>
            <a:ext cx="2526242" cy="432289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fld id="{00000000-1234-1234-1234-123412341234}" type="slidenum">
              <a:rPr lang="it-IT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buSzPct val="25000"/>
              </a:pPr>
              <a:t>29</a:t>
            </a:fld>
            <a:endParaRPr lang="it-IT" sz="14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 rot="-1524200">
            <a:off x="-58496" y="654609"/>
            <a:ext cx="3149768" cy="437256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t-IT" sz="2100" b="1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6227716" y="2754878"/>
            <a:ext cx="3923641" cy="4294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lemento grafico 2" descr="Fiocco">
            <a:extLst>
              <a:ext uri="{FF2B5EF4-FFF2-40B4-BE49-F238E27FC236}">
                <a16:creationId xmlns:a16="http://schemas.microsoft.com/office/drawing/2014/main" xmlns="" id="{C6FF49E7-9467-4CAB-A5CE-DB9393755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02740" y="134476"/>
            <a:ext cx="1082675" cy="10826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707231"/>
            <a:ext cx="4527551" cy="37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51115" y="15"/>
            <a:ext cx="10646304" cy="779129"/>
          </a:xfrm>
          <a:prstGeom prst="rect">
            <a:avLst/>
          </a:prstGeom>
          <a:noFill/>
        </p:spPr>
        <p:txBody>
          <a:bodyPr wrap="square" lIns="108094" tIns="54050" rIns="108094" bIns="54050" rtlCol="0">
            <a:spAutoFit/>
          </a:bodyPr>
          <a:lstStyle/>
          <a:p>
            <a:r>
              <a:rPr lang="it-IT" sz="4300" dirty="0" smtClean="0"/>
              <a:t>APPLICAZIONE SCUOLA IN CHIARO</a:t>
            </a:r>
            <a:endParaRPr lang="it-IT" sz="4300" dirty="0"/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460375" y="4096545"/>
            <a:ext cx="10014744" cy="449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164" tIns="54083" rIns="108164" bIns="54083" numCol="1" anchor="ctr" anchorCtr="0" compatLnSpc="1">
            <a:prstTxWarp prst="textNoShape">
              <a:avLst/>
            </a:prstTxWarp>
            <a:spAutoFit/>
          </a:bodyPr>
          <a:lstStyle/>
          <a:p>
            <a:pPr defTabSz="1081678"/>
            <a:endParaRPr lang="it-IT" sz="1700" b="1" i="1" dirty="0" smtClean="0">
              <a:latin typeface="Helvetica"/>
              <a:ea typeface="Calibri" pitchFamily="34" charset="0"/>
              <a:cs typeface="Times New Roman" pitchFamily="18" charset="0"/>
            </a:endParaRPr>
          </a:p>
          <a:p>
            <a:pPr defTabSz="1081678"/>
            <a:endParaRPr lang="it-IT" sz="1700" b="1" i="1" dirty="0" smtClean="0">
              <a:latin typeface="Helvetica"/>
              <a:ea typeface="Calibri" pitchFamily="34" charset="0"/>
              <a:cs typeface="Times New Roman" pitchFamily="18" charset="0"/>
            </a:endParaRPr>
          </a:p>
          <a:p>
            <a:pPr defTabSz="1081678"/>
            <a:r>
              <a:rPr lang="it-IT" sz="1700" b="1" i="1" dirty="0" smtClean="0">
                <a:latin typeface="Helvetica"/>
                <a:ea typeface="Calibri" pitchFamily="34" charset="0"/>
                <a:cs typeface="Times New Roman" pitchFamily="18" charset="0"/>
              </a:rPr>
              <a:t>Circolare Iscrizioni </a:t>
            </a:r>
            <a:r>
              <a:rPr lang="it-IT" sz="1700" b="1" i="1" dirty="0" err="1" smtClean="0">
                <a:latin typeface="Helvetica"/>
                <a:ea typeface="Calibri" pitchFamily="34" charset="0"/>
                <a:cs typeface="Times New Roman" pitchFamily="18" charset="0"/>
              </a:rPr>
              <a:t>MI</a:t>
            </a:r>
            <a:r>
              <a:rPr lang="it-IT" sz="1700" b="1" i="1" dirty="0" smtClean="0">
                <a:latin typeface="Helvetica"/>
                <a:ea typeface="Calibri" pitchFamily="34" charset="0"/>
                <a:cs typeface="Times New Roman" pitchFamily="18" charset="0"/>
              </a:rPr>
              <a:t> del 12-11-2020: </a:t>
            </a:r>
            <a:endParaRPr lang="it-IT" sz="17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800" b="1" dirty="0" smtClean="0"/>
              <a:t>Grazie all’ applicazione </a:t>
            </a:r>
            <a:r>
              <a:rPr lang="it-IT" sz="1800" b="1" dirty="0" smtClean="0">
                <a:solidFill>
                  <a:srgbClr val="C00000"/>
                </a:solidFill>
              </a:rPr>
              <a:t>Scuola in Chiaro in un’</a:t>
            </a:r>
            <a:r>
              <a:rPr lang="it-IT" sz="1800" b="1" dirty="0" err="1" smtClean="0">
                <a:solidFill>
                  <a:srgbClr val="C00000"/>
                </a:solidFill>
              </a:rPr>
              <a:t>app</a:t>
            </a:r>
            <a:r>
              <a:rPr lang="it-IT" sz="1800" b="1" dirty="0" smtClean="0">
                <a:solidFill>
                  <a:srgbClr val="C00000"/>
                </a:solidFill>
              </a:rPr>
              <a:t>, </a:t>
            </a:r>
            <a:r>
              <a:rPr lang="it-IT" sz="1800" b="1" dirty="0" smtClean="0"/>
              <a:t>a partire da un QR Code dinamico associato ad ogni singola istituzione scolastica (e accessibile dal portale Scuola in Chiaro), viene data la possibilità di accedere alle principali informazioni sulla scuola e di raffrontare alcuni dati con quelli di altre scuole del territorio. Sono disponibili, inoltre, le informazioni riguardanti le strutture scolastiche, le attrezzature, le infrastrutture multimediali e la progettualità delle scuole. Le istituzioni scolastiche potranno valorizzare il QR Code con i materiali informativi di presentazione dell’offerta formativa.</a:t>
            </a:r>
          </a:p>
          <a:p>
            <a:pPr algn="just"/>
            <a:endParaRPr lang="it-IT" sz="1800" b="1" dirty="0" smtClean="0"/>
          </a:p>
          <a:p>
            <a:pPr algn="just"/>
            <a:r>
              <a:rPr lang="it-IT" sz="1800" b="1" dirty="0" smtClean="0"/>
              <a:t>Scuola in chiaro rappresenta uno strumento utile soprattutto per le famiglie che in occasione delle iscrizioni devono orientarsi nella scelta della scuola e del percorso di studi dei propri figli</a:t>
            </a:r>
          </a:p>
          <a:p>
            <a:pPr algn="just"/>
            <a:endParaRPr lang="it-IT" sz="1800" b="1" dirty="0" smtClean="0"/>
          </a:p>
          <a:p>
            <a:pPr algn="just"/>
            <a:endParaRPr lang="it-IT" sz="1800" b="1" dirty="0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6632575" y="707233"/>
            <a:ext cx="3999542" cy="43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8164" tIns="54083" rIns="108164" bIns="54083" numCol="1" anchor="ctr" anchorCtr="0" compatLnSpc="1">
            <a:prstTxWarp prst="textNoShape">
              <a:avLst/>
            </a:prstTxWarp>
            <a:spAutoFit/>
          </a:bodyPr>
          <a:lstStyle/>
          <a:p>
            <a:pPr defTabSz="1081678"/>
            <a:r>
              <a:rPr lang="it-IT" sz="2100" dirty="0" smtClean="0">
                <a:solidFill>
                  <a:srgbClr val="333333"/>
                </a:solidFill>
                <a:latin typeface="Titillium Web" charset="0"/>
                <a:ea typeface="Calibri" pitchFamily="34" charset="0"/>
                <a:cs typeface="Times New Roman" pitchFamily="18" charset="0"/>
                <a:hlinkClick r:id="rId3"/>
              </a:rPr>
              <a:t>LINK SCUOLA IN CHIARO sito</a:t>
            </a:r>
            <a:endParaRPr lang="it-IT" sz="2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2436019" y="270669"/>
            <a:ext cx="8210285" cy="1572616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it-IT" sz="3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Progetti </a:t>
            </a:r>
            <a:r>
              <a:rPr lang="it-IT" sz="3800" b="1" dirty="0"/>
              <a:t>extra-curricolari </a:t>
            </a:r>
            <a:r>
              <a:rPr lang="it-IT" sz="3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potenziamento linguistico</a:t>
            </a:r>
            <a:br>
              <a:rPr lang="it-IT" sz="3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4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60892" y="2695880"/>
            <a:ext cx="4962260" cy="4557830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 marL="405904" indent="-405904">
              <a:lnSpc>
                <a:spcPct val="8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Certificazione Lingua Francese (DELF)</a:t>
            </a:r>
          </a:p>
          <a:p>
            <a:pPr marL="405904" indent="-405904">
              <a:lnSpc>
                <a:spcPct val="8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Certificazione Lingua Inglese (Cambridge </a:t>
            </a:r>
            <a:r>
              <a:rPr lang="it-IT" sz="2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Esol</a:t>
            </a:r>
            <a:r>
              <a:rPr lang="it-IT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405904" indent="-405904">
              <a:lnSpc>
                <a:spcPct val="8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Certificazione Lingua Spagnola (DELE)</a:t>
            </a:r>
          </a:p>
          <a:p>
            <a:pPr marL="405904" indent="-405904">
              <a:lnSpc>
                <a:spcPct val="8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dirty="0"/>
              <a:t>Certificazione Lingua Tedesca</a:t>
            </a:r>
            <a:endParaRPr lang="it-IT"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426"/>
              </a:spcBef>
              <a:spcAft>
                <a:spcPts val="0"/>
              </a:spcAft>
              <a:buNone/>
            </a:pPr>
            <a:endParaRPr sz="2200" dirty="0"/>
          </a:p>
          <a:p>
            <a:pPr marL="0" indent="0">
              <a:lnSpc>
                <a:spcPct val="80000"/>
              </a:lnSpc>
              <a:spcBef>
                <a:spcPts val="426"/>
              </a:spcBef>
              <a:spcAft>
                <a:spcPts val="0"/>
              </a:spcAft>
              <a:buNone/>
            </a:pPr>
            <a:endParaRPr sz="2200" b="1" dirty="0"/>
          </a:p>
          <a:p>
            <a:pPr marL="405904" indent="-405904">
              <a:lnSpc>
                <a:spcPct val="8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dirty="0"/>
              <a:t>Laboratorio teatrale bilingue </a:t>
            </a:r>
          </a:p>
          <a:p>
            <a:pPr marL="405904" indent="-405904">
              <a:lnSpc>
                <a:spcPct val="8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it-IT" sz="2200" b="1" dirty="0"/>
          </a:p>
          <a:p>
            <a:pPr marL="405904" indent="-405904">
              <a:lnSpc>
                <a:spcPct val="8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it-IT" sz="2200" b="1" dirty="0"/>
          </a:p>
          <a:p>
            <a:pPr marL="405904" indent="-405904">
              <a:lnSpc>
                <a:spcPct val="8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200" b="1" dirty="0"/>
              <a:t>Laboratorio di cittadinanza globale Rete </a:t>
            </a:r>
            <a:r>
              <a:rPr lang="it-IT" sz="2200" b="1" dirty="0" err="1"/>
              <a:t>Dialogues</a:t>
            </a:r>
            <a:endParaRPr lang="it-IT" sz="2200" b="1" dirty="0"/>
          </a:p>
          <a:p>
            <a:pPr marL="405904" indent="-405904">
              <a:lnSpc>
                <a:spcPct val="8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it-IT" sz="2100" b="1" dirty="0"/>
          </a:p>
          <a:p>
            <a:pPr marL="405904" indent="-405904">
              <a:lnSpc>
                <a:spcPct val="8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5904" indent="-405904">
              <a:lnSpc>
                <a:spcPct val="80000"/>
              </a:lnSpc>
              <a:spcBef>
                <a:spcPts val="426"/>
              </a:spcBef>
              <a:buClr>
                <a:schemeClr val="dk1"/>
              </a:buClr>
              <a:buSzPct val="100000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5503598" y="2695880"/>
            <a:ext cx="4962260" cy="4557830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 marL="0" indent="0">
              <a:lnSpc>
                <a:spcPct val="70000"/>
              </a:lnSpc>
              <a:spcBef>
                <a:spcPts val="379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Conseguimento certificazione B1, B2</a:t>
            </a:r>
          </a:p>
          <a:p>
            <a:pPr marL="0" indent="0">
              <a:lnSpc>
                <a:spcPct val="70000"/>
              </a:lnSpc>
              <a:spcBef>
                <a:spcPts val="379"/>
              </a:spcBef>
              <a:spcAft>
                <a:spcPts val="0"/>
              </a:spcAft>
              <a:buNone/>
            </a:pPr>
            <a:endParaRPr lang="it-IT"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70000"/>
              </a:lnSpc>
              <a:spcBef>
                <a:spcPts val="379"/>
              </a:spcBef>
              <a:spcAft>
                <a:spcPts val="0"/>
              </a:spcAft>
              <a:buNone/>
            </a:pPr>
            <a:endParaRPr lang="it-IT" sz="1900" dirty="0"/>
          </a:p>
          <a:p>
            <a:pPr marL="0" indent="0">
              <a:lnSpc>
                <a:spcPct val="70000"/>
              </a:lnSpc>
              <a:spcBef>
                <a:spcPts val="379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Conseguimento certificazione B1, B2</a:t>
            </a:r>
          </a:p>
          <a:p>
            <a:pPr marL="405904" indent="-405904">
              <a:lnSpc>
                <a:spcPct val="70000"/>
              </a:lnSpc>
              <a:spcBef>
                <a:spcPts val="379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70000"/>
              </a:lnSpc>
              <a:spcBef>
                <a:spcPts val="379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Conseguimento certificazione  B1,B2</a:t>
            </a:r>
          </a:p>
          <a:p>
            <a:pPr marL="0" indent="0">
              <a:lnSpc>
                <a:spcPct val="70000"/>
              </a:lnSpc>
              <a:spcBef>
                <a:spcPts val="379"/>
              </a:spcBef>
              <a:spcAft>
                <a:spcPts val="0"/>
              </a:spcAft>
              <a:buNone/>
            </a:pPr>
            <a:endParaRPr dirty="0"/>
          </a:p>
          <a:p>
            <a:pPr marL="0" indent="0">
              <a:lnSpc>
                <a:spcPct val="70000"/>
              </a:lnSpc>
              <a:spcBef>
                <a:spcPts val="379"/>
              </a:spcBef>
              <a:spcAft>
                <a:spcPts val="0"/>
              </a:spcAft>
              <a:buNone/>
            </a:pPr>
            <a:r>
              <a:rPr lang="it-IT" sz="1900" dirty="0"/>
              <a:t>Conseguimento certificazione </a:t>
            </a:r>
            <a:r>
              <a:rPr lang="it-IT" sz="1900" dirty="0" smtClean="0"/>
              <a:t>A2</a:t>
            </a:r>
            <a:endParaRPr sz="1900" dirty="0"/>
          </a:p>
          <a:p>
            <a:pPr marL="0" indent="0">
              <a:lnSpc>
                <a:spcPct val="70000"/>
              </a:lnSpc>
              <a:spcBef>
                <a:spcPts val="379"/>
              </a:spcBef>
              <a:spcAft>
                <a:spcPts val="0"/>
              </a:spcAft>
              <a:buNone/>
            </a:pPr>
            <a:endParaRPr lang="it-IT" sz="1900" dirty="0"/>
          </a:p>
          <a:p>
            <a:pPr marL="0" indent="0">
              <a:lnSpc>
                <a:spcPct val="70000"/>
              </a:lnSpc>
              <a:spcBef>
                <a:spcPts val="379"/>
              </a:spcBef>
              <a:spcAft>
                <a:spcPts val="0"/>
              </a:spcAft>
              <a:buNone/>
            </a:pPr>
            <a:r>
              <a:rPr lang="it-IT" sz="1900" dirty="0"/>
              <a:t>Potenziamento competenze linguistiche associate all’espressione creativa  della propria identità</a:t>
            </a:r>
          </a:p>
          <a:p>
            <a:pPr marL="405904" indent="-405904">
              <a:lnSpc>
                <a:spcPct val="70000"/>
              </a:lnSpc>
              <a:spcBef>
                <a:spcPts val="379"/>
              </a:spcBef>
              <a:buClr>
                <a:schemeClr val="dk1"/>
              </a:buClr>
              <a:buSzPct val="100000"/>
              <a:buNone/>
            </a:pPr>
            <a:endParaRPr sz="1900" dirty="0"/>
          </a:p>
          <a:p>
            <a:pPr indent="-405904" algn="just">
              <a:lnSpc>
                <a:spcPct val="70000"/>
              </a:lnSpc>
              <a:spcBef>
                <a:spcPts val="379"/>
              </a:spcBef>
              <a:buNone/>
            </a:pPr>
            <a:endParaRPr lang="it-IT" sz="1900" dirty="0"/>
          </a:p>
          <a:p>
            <a:pPr indent="-405904" algn="just">
              <a:lnSpc>
                <a:spcPct val="70000"/>
              </a:lnSpc>
              <a:spcBef>
                <a:spcPts val="379"/>
              </a:spcBef>
              <a:buNone/>
            </a:pPr>
            <a:r>
              <a:rPr lang="it-IT" sz="1900" dirty="0"/>
              <a:t>Potenziamento competenze linguistiche e di cittadinanza globale</a:t>
            </a:r>
          </a:p>
          <a:p>
            <a:pPr indent="-405904">
              <a:lnSpc>
                <a:spcPct val="70000"/>
              </a:lnSpc>
              <a:spcBef>
                <a:spcPts val="379"/>
              </a:spcBef>
              <a:buNone/>
            </a:pPr>
            <a:endParaRPr sz="1900"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7759171" y="7526095"/>
            <a:ext cx="2526242" cy="432289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fld id="{00000000-1234-1234-1234-123412341234}" type="slidenum">
              <a:rPr lang="it-IT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buSzPct val="25000"/>
              </a:pPr>
              <a:t>30</a:t>
            </a:fld>
            <a:endParaRPr lang="it-IT" sz="14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/>
        </p:nvSpPr>
        <p:spPr>
          <a:xfrm rot="-1524200">
            <a:off x="-58496" y="654609"/>
            <a:ext cx="3149768" cy="437256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t-IT" sz="2100" b="1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  <p:sp>
        <p:nvSpPr>
          <p:cNvPr id="186" name="Shape 186"/>
          <p:cNvSpPr/>
          <p:nvPr/>
        </p:nvSpPr>
        <p:spPr>
          <a:xfrm>
            <a:off x="8482716" y="1677022"/>
            <a:ext cx="767250" cy="6049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59268" y="179"/>
                </a:lnTo>
                <a:lnTo>
                  <a:pt x="58178" y="731"/>
                </a:lnTo>
                <a:lnTo>
                  <a:pt x="54713" y="2732"/>
                </a:lnTo>
                <a:lnTo>
                  <a:pt x="52705" y="4009"/>
                </a:lnTo>
                <a:lnTo>
                  <a:pt x="50517" y="5652"/>
                </a:lnTo>
                <a:lnTo>
                  <a:pt x="48143" y="7295"/>
                </a:lnTo>
                <a:lnTo>
                  <a:pt x="45955" y="9303"/>
                </a:lnTo>
                <a:lnTo>
                  <a:pt x="43954" y="11304"/>
                </a:lnTo>
                <a:lnTo>
                  <a:pt x="42132" y="13492"/>
                </a:lnTo>
                <a:lnTo>
                  <a:pt x="40669" y="15680"/>
                </a:lnTo>
                <a:lnTo>
                  <a:pt x="40124" y="16778"/>
                </a:lnTo>
                <a:lnTo>
                  <a:pt x="39758" y="18054"/>
                </a:lnTo>
                <a:lnTo>
                  <a:pt x="39392" y="19145"/>
                </a:lnTo>
                <a:lnTo>
                  <a:pt x="39213" y="20242"/>
                </a:lnTo>
                <a:lnTo>
                  <a:pt x="39213" y="21340"/>
                </a:lnTo>
                <a:lnTo>
                  <a:pt x="39392" y="22617"/>
                </a:lnTo>
                <a:lnTo>
                  <a:pt x="39758" y="23707"/>
                </a:lnTo>
                <a:lnTo>
                  <a:pt x="40303" y="24804"/>
                </a:lnTo>
                <a:lnTo>
                  <a:pt x="41035" y="25895"/>
                </a:lnTo>
                <a:lnTo>
                  <a:pt x="41946" y="26992"/>
                </a:lnTo>
                <a:lnTo>
                  <a:pt x="43409" y="28082"/>
                </a:lnTo>
                <a:lnTo>
                  <a:pt x="44865" y="28814"/>
                </a:lnTo>
                <a:lnTo>
                  <a:pt x="46321" y="29546"/>
                </a:lnTo>
                <a:lnTo>
                  <a:pt x="47964" y="29904"/>
                </a:lnTo>
                <a:lnTo>
                  <a:pt x="49606" y="30270"/>
                </a:lnTo>
                <a:lnTo>
                  <a:pt x="51249" y="31002"/>
                </a:lnTo>
                <a:lnTo>
                  <a:pt x="52705" y="31734"/>
                </a:lnTo>
                <a:lnTo>
                  <a:pt x="54161" y="33011"/>
                </a:lnTo>
                <a:lnTo>
                  <a:pt x="55438" y="34467"/>
                </a:lnTo>
                <a:lnTo>
                  <a:pt x="56169" y="36109"/>
                </a:lnTo>
                <a:lnTo>
                  <a:pt x="56714" y="37931"/>
                </a:lnTo>
                <a:lnTo>
                  <a:pt x="56901" y="40119"/>
                </a:lnTo>
                <a:lnTo>
                  <a:pt x="56714" y="41582"/>
                </a:lnTo>
                <a:lnTo>
                  <a:pt x="56535" y="43218"/>
                </a:lnTo>
                <a:lnTo>
                  <a:pt x="55990" y="44681"/>
                </a:lnTo>
                <a:lnTo>
                  <a:pt x="55438" y="46137"/>
                </a:lnTo>
                <a:lnTo>
                  <a:pt x="54713" y="47593"/>
                </a:lnTo>
                <a:lnTo>
                  <a:pt x="53802" y="49057"/>
                </a:lnTo>
                <a:lnTo>
                  <a:pt x="52705" y="50334"/>
                </a:lnTo>
                <a:lnTo>
                  <a:pt x="51615" y="51610"/>
                </a:lnTo>
                <a:lnTo>
                  <a:pt x="50338" y="52701"/>
                </a:lnTo>
                <a:lnTo>
                  <a:pt x="49061" y="53798"/>
                </a:lnTo>
                <a:lnTo>
                  <a:pt x="47784" y="54530"/>
                </a:lnTo>
                <a:lnTo>
                  <a:pt x="46321" y="55441"/>
                </a:lnTo>
                <a:lnTo>
                  <a:pt x="44865" y="55986"/>
                </a:lnTo>
                <a:lnTo>
                  <a:pt x="43222" y="56531"/>
                </a:lnTo>
                <a:lnTo>
                  <a:pt x="41580" y="56718"/>
                </a:lnTo>
                <a:lnTo>
                  <a:pt x="40124" y="56897"/>
                </a:lnTo>
                <a:lnTo>
                  <a:pt x="38115" y="56718"/>
                </a:lnTo>
                <a:lnTo>
                  <a:pt x="36294" y="56165"/>
                </a:lnTo>
                <a:lnTo>
                  <a:pt x="34472" y="55441"/>
                </a:lnTo>
                <a:lnTo>
                  <a:pt x="33008" y="54164"/>
                </a:lnTo>
                <a:lnTo>
                  <a:pt x="31732" y="52701"/>
                </a:lnTo>
                <a:lnTo>
                  <a:pt x="30821" y="51065"/>
                </a:lnTo>
                <a:lnTo>
                  <a:pt x="30276" y="49423"/>
                </a:lnTo>
                <a:lnTo>
                  <a:pt x="29731" y="47780"/>
                </a:lnTo>
                <a:lnTo>
                  <a:pt x="29365" y="46324"/>
                </a:lnTo>
                <a:lnTo>
                  <a:pt x="28820" y="44860"/>
                </a:lnTo>
                <a:lnTo>
                  <a:pt x="28088" y="43404"/>
                </a:lnTo>
                <a:lnTo>
                  <a:pt x="26991" y="41941"/>
                </a:lnTo>
                <a:lnTo>
                  <a:pt x="25900" y="41030"/>
                </a:lnTo>
                <a:lnTo>
                  <a:pt x="24803" y="40306"/>
                </a:lnTo>
                <a:lnTo>
                  <a:pt x="23713" y="39753"/>
                </a:lnTo>
                <a:lnTo>
                  <a:pt x="22615" y="39387"/>
                </a:lnTo>
                <a:lnTo>
                  <a:pt x="21338" y="39208"/>
                </a:lnTo>
                <a:lnTo>
                  <a:pt x="20248" y="39208"/>
                </a:lnTo>
                <a:lnTo>
                  <a:pt x="19151" y="39387"/>
                </a:lnTo>
                <a:lnTo>
                  <a:pt x="18061" y="39753"/>
                </a:lnTo>
                <a:lnTo>
                  <a:pt x="16784" y="40119"/>
                </a:lnTo>
                <a:lnTo>
                  <a:pt x="15686" y="40664"/>
                </a:lnTo>
                <a:lnTo>
                  <a:pt x="13499" y="42128"/>
                </a:lnTo>
                <a:lnTo>
                  <a:pt x="11311" y="43949"/>
                </a:lnTo>
                <a:lnTo>
                  <a:pt x="9303" y="45958"/>
                </a:lnTo>
                <a:lnTo>
                  <a:pt x="7302" y="48146"/>
                </a:lnTo>
                <a:lnTo>
                  <a:pt x="5659" y="50513"/>
                </a:lnTo>
                <a:lnTo>
                  <a:pt x="4016" y="52701"/>
                </a:lnTo>
                <a:lnTo>
                  <a:pt x="2740" y="54709"/>
                </a:lnTo>
                <a:lnTo>
                  <a:pt x="739" y="58174"/>
                </a:lnTo>
                <a:lnTo>
                  <a:pt x="186" y="59271"/>
                </a:lnTo>
                <a:lnTo>
                  <a:pt x="7" y="59996"/>
                </a:lnTo>
                <a:lnTo>
                  <a:pt x="186" y="61459"/>
                </a:lnTo>
                <a:lnTo>
                  <a:pt x="552" y="62736"/>
                </a:lnTo>
                <a:lnTo>
                  <a:pt x="1284" y="64192"/>
                </a:lnTo>
                <a:lnTo>
                  <a:pt x="2195" y="65290"/>
                </a:lnTo>
                <a:lnTo>
                  <a:pt x="4382" y="67291"/>
                </a:lnTo>
                <a:lnTo>
                  <a:pt x="6570" y="69113"/>
                </a:lnTo>
                <a:lnTo>
                  <a:pt x="10579" y="72398"/>
                </a:lnTo>
                <a:lnTo>
                  <a:pt x="14230" y="75131"/>
                </a:lnTo>
                <a:lnTo>
                  <a:pt x="15686" y="76408"/>
                </a:lnTo>
                <a:lnTo>
                  <a:pt x="17150" y="77685"/>
                </a:lnTo>
                <a:lnTo>
                  <a:pt x="18061" y="78962"/>
                </a:lnTo>
                <a:lnTo>
                  <a:pt x="18972" y="80238"/>
                </a:lnTo>
                <a:lnTo>
                  <a:pt x="19337" y="81515"/>
                </a:lnTo>
                <a:lnTo>
                  <a:pt x="19337" y="82979"/>
                </a:lnTo>
                <a:lnTo>
                  <a:pt x="18972" y="84435"/>
                </a:lnTo>
                <a:lnTo>
                  <a:pt x="18240" y="86078"/>
                </a:lnTo>
                <a:lnTo>
                  <a:pt x="16963" y="87899"/>
                </a:lnTo>
                <a:lnTo>
                  <a:pt x="14962" y="89908"/>
                </a:lnTo>
                <a:lnTo>
                  <a:pt x="13685" y="91185"/>
                </a:lnTo>
                <a:lnTo>
                  <a:pt x="12222" y="91909"/>
                </a:lnTo>
                <a:lnTo>
                  <a:pt x="10579" y="92462"/>
                </a:lnTo>
                <a:lnTo>
                  <a:pt x="9123" y="92820"/>
                </a:lnTo>
                <a:lnTo>
                  <a:pt x="7481" y="93186"/>
                </a:lnTo>
                <a:lnTo>
                  <a:pt x="5838" y="93918"/>
                </a:lnTo>
                <a:lnTo>
                  <a:pt x="4382" y="94829"/>
                </a:lnTo>
                <a:lnTo>
                  <a:pt x="2740" y="96106"/>
                </a:lnTo>
                <a:lnTo>
                  <a:pt x="1463" y="97562"/>
                </a:lnTo>
                <a:lnTo>
                  <a:pt x="739" y="99204"/>
                </a:lnTo>
                <a:lnTo>
                  <a:pt x="186" y="101026"/>
                </a:lnTo>
                <a:lnTo>
                  <a:pt x="7" y="103035"/>
                </a:lnTo>
                <a:lnTo>
                  <a:pt x="186" y="104677"/>
                </a:lnTo>
                <a:lnTo>
                  <a:pt x="373" y="106320"/>
                </a:lnTo>
                <a:lnTo>
                  <a:pt x="918" y="107776"/>
                </a:lnTo>
                <a:lnTo>
                  <a:pt x="1650" y="109419"/>
                </a:lnTo>
                <a:lnTo>
                  <a:pt x="2374" y="110696"/>
                </a:lnTo>
                <a:lnTo>
                  <a:pt x="3285" y="112152"/>
                </a:lnTo>
                <a:lnTo>
                  <a:pt x="4203" y="113429"/>
                </a:lnTo>
                <a:lnTo>
                  <a:pt x="5293" y="114705"/>
                </a:lnTo>
                <a:lnTo>
                  <a:pt x="6570" y="115803"/>
                </a:lnTo>
                <a:lnTo>
                  <a:pt x="7847" y="116714"/>
                </a:lnTo>
                <a:lnTo>
                  <a:pt x="9303" y="117625"/>
                </a:lnTo>
                <a:lnTo>
                  <a:pt x="10766" y="118536"/>
                </a:lnTo>
                <a:lnTo>
                  <a:pt x="12222" y="119081"/>
                </a:lnTo>
                <a:lnTo>
                  <a:pt x="13865" y="119634"/>
                </a:lnTo>
                <a:lnTo>
                  <a:pt x="15321" y="119813"/>
                </a:lnTo>
                <a:lnTo>
                  <a:pt x="16963" y="119992"/>
                </a:lnTo>
                <a:lnTo>
                  <a:pt x="18972" y="119813"/>
                </a:lnTo>
                <a:lnTo>
                  <a:pt x="20793" y="119268"/>
                </a:lnTo>
                <a:lnTo>
                  <a:pt x="22436" y="118536"/>
                </a:lnTo>
                <a:lnTo>
                  <a:pt x="23892" y="117259"/>
                </a:lnTo>
                <a:lnTo>
                  <a:pt x="25169" y="115803"/>
                </a:lnTo>
                <a:lnTo>
                  <a:pt x="26080" y="114160"/>
                </a:lnTo>
                <a:lnTo>
                  <a:pt x="26632" y="112704"/>
                </a:lnTo>
                <a:lnTo>
                  <a:pt x="26991" y="111062"/>
                </a:lnTo>
                <a:lnTo>
                  <a:pt x="27543" y="109419"/>
                </a:lnTo>
                <a:lnTo>
                  <a:pt x="28088" y="107963"/>
                </a:lnTo>
                <a:lnTo>
                  <a:pt x="28820" y="106320"/>
                </a:lnTo>
                <a:lnTo>
                  <a:pt x="30097" y="105043"/>
                </a:lnTo>
                <a:lnTo>
                  <a:pt x="32098" y="103221"/>
                </a:lnTo>
                <a:lnTo>
                  <a:pt x="33927" y="101758"/>
                </a:lnTo>
                <a:lnTo>
                  <a:pt x="35562" y="101026"/>
                </a:lnTo>
                <a:lnTo>
                  <a:pt x="37025" y="100668"/>
                </a:lnTo>
                <a:lnTo>
                  <a:pt x="38481" y="100668"/>
                </a:lnTo>
                <a:lnTo>
                  <a:pt x="39758" y="101026"/>
                </a:lnTo>
                <a:lnTo>
                  <a:pt x="41035" y="101945"/>
                </a:lnTo>
                <a:lnTo>
                  <a:pt x="42312" y="102856"/>
                </a:lnTo>
                <a:lnTo>
                  <a:pt x="43588" y="104312"/>
                </a:lnTo>
                <a:lnTo>
                  <a:pt x="44865" y="105768"/>
                </a:lnTo>
                <a:lnTo>
                  <a:pt x="47598" y="109419"/>
                </a:lnTo>
                <a:lnTo>
                  <a:pt x="50883" y="113429"/>
                </a:lnTo>
                <a:lnTo>
                  <a:pt x="52705" y="115616"/>
                </a:lnTo>
                <a:lnTo>
                  <a:pt x="54713" y="117804"/>
                </a:lnTo>
                <a:lnTo>
                  <a:pt x="55803" y="118715"/>
                </a:lnTo>
                <a:lnTo>
                  <a:pt x="57267" y="119447"/>
                </a:lnTo>
                <a:lnTo>
                  <a:pt x="58544" y="119813"/>
                </a:lnTo>
                <a:lnTo>
                  <a:pt x="60000" y="119992"/>
                </a:lnTo>
                <a:lnTo>
                  <a:pt x="60731" y="119813"/>
                </a:lnTo>
                <a:lnTo>
                  <a:pt x="61821" y="119268"/>
                </a:lnTo>
                <a:lnTo>
                  <a:pt x="65286" y="117259"/>
                </a:lnTo>
                <a:lnTo>
                  <a:pt x="67294" y="115982"/>
                </a:lnTo>
                <a:lnTo>
                  <a:pt x="69482" y="114340"/>
                </a:lnTo>
                <a:lnTo>
                  <a:pt x="71849" y="112704"/>
                </a:lnTo>
                <a:lnTo>
                  <a:pt x="74044" y="110696"/>
                </a:lnTo>
                <a:lnTo>
                  <a:pt x="76045" y="108687"/>
                </a:lnTo>
                <a:lnTo>
                  <a:pt x="77867" y="106499"/>
                </a:lnTo>
                <a:lnTo>
                  <a:pt x="79330" y="104312"/>
                </a:lnTo>
                <a:lnTo>
                  <a:pt x="79875" y="103221"/>
                </a:lnTo>
                <a:lnTo>
                  <a:pt x="80241" y="101945"/>
                </a:lnTo>
                <a:lnTo>
                  <a:pt x="80607" y="100847"/>
                </a:lnTo>
                <a:lnTo>
                  <a:pt x="80786" y="99749"/>
                </a:lnTo>
                <a:lnTo>
                  <a:pt x="80786" y="98659"/>
                </a:lnTo>
                <a:lnTo>
                  <a:pt x="80607" y="97382"/>
                </a:lnTo>
                <a:lnTo>
                  <a:pt x="80241" y="96285"/>
                </a:lnTo>
                <a:lnTo>
                  <a:pt x="79696" y="95195"/>
                </a:lnTo>
                <a:lnTo>
                  <a:pt x="78964" y="94097"/>
                </a:lnTo>
                <a:lnTo>
                  <a:pt x="78053" y="93007"/>
                </a:lnTo>
                <a:lnTo>
                  <a:pt x="76590" y="91909"/>
                </a:lnTo>
                <a:lnTo>
                  <a:pt x="75134" y="91185"/>
                </a:lnTo>
                <a:lnTo>
                  <a:pt x="73678" y="90632"/>
                </a:lnTo>
                <a:lnTo>
                  <a:pt x="72035" y="90087"/>
                </a:lnTo>
                <a:lnTo>
                  <a:pt x="70393" y="89721"/>
                </a:lnTo>
                <a:lnTo>
                  <a:pt x="68750" y="88997"/>
                </a:lnTo>
                <a:lnTo>
                  <a:pt x="67294" y="88265"/>
                </a:lnTo>
                <a:lnTo>
                  <a:pt x="65838" y="86988"/>
                </a:lnTo>
                <a:lnTo>
                  <a:pt x="64561" y="85525"/>
                </a:lnTo>
                <a:lnTo>
                  <a:pt x="63830" y="83890"/>
                </a:lnTo>
                <a:lnTo>
                  <a:pt x="63285" y="82060"/>
                </a:lnTo>
                <a:lnTo>
                  <a:pt x="63098" y="79873"/>
                </a:lnTo>
                <a:lnTo>
                  <a:pt x="63285" y="78417"/>
                </a:lnTo>
                <a:lnTo>
                  <a:pt x="63464" y="76774"/>
                </a:lnTo>
                <a:lnTo>
                  <a:pt x="64009" y="75318"/>
                </a:lnTo>
                <a:lnTo>
                  <a:pt x="64561" y="73854"/>
                </a:lnTo>
                <a:lnTo>
                  <a:pt x="65286" y="72398"/>
                </a:lnTo>
                <a:lnTo>
                  <a:pt x="66197" y="70942"/>
                </a:lnTo>
                <a:lnTo>
                  <a:pt x="67294" y="69665"/>
                </a:lnTo>
                <a:lnTo>
                  <a:pt x="68384" y="68389"/>
                </a:lnTo>
                <a:lnTo>
                  <a:pt x="69661" y="67291"/>
                </a:lnTo>
                <a:lnTo>
                  <a:pt x="70938" y="66380"/>
                </a:lnTo>
                <a:lnTo>
                  <a:pt x="72215" y="65469"/>
                </a:lnTo>
                <a:lnTo>
                  <a:pt x="73678" y="64558"/>
                </a:lnTo>
                <a:lnTo>
                  <a:pt x="75134" y="64013"/>
                </a:lnTo>
                <a:lnTo>
                  <a:pt x="76777" y="63460"/>
                </a:lnTo>
                <a:lnTo>
                  <a:pt x="78419" y="63281"/>
                </a:lnTo>
                <a:lnTo>
                  <a:pt x="79875" y="63095"/>
                </a:lnTo>
                <a:lnTo>
                  <a:pt x="81884" y="63281"/>
                </a:lnTo>
                <a:lnTo>
                  <a:pt x="83705" y="63826"/>
                </a:lnTo>
                <a:lnTo>
                  <a:pt x="85527" y="64558"/>
                </a:lnTo>
                <a:lnTo>
                  <a:pt x="86991" y="65835"/>
                </a:lnTo>
                <a:lnTo>
                  <a:pt x="88267" y="67291"/>
                </a:lnTo>
                <a:lnTo>
                  <a:pt x="89178" y="68934"/>
                </a:lnTo>
                <a:lnTo>
                  <a:pt x="89723" y="70576"/>
                </a:lnTo>
                <a:lnTo>
                  <a:pt x="90268" y="72219"/>
                </a:lnTo>
                <a:lnTo>
                  <a:pt x="90634" y="73675"/>
                </a:lnTo>
                <a:lnTo>
                  <a:pt x="91179" y="75131"/>
                </a:lnTo>
                <a:lnTo>
                  <a:pt x="91911" y="76595"/>
                </a:lnTo>
                <a:lnTo>
                  <a:pt x="93008" y="78051"/>
                </a:lnTo>
                <a:lnTo>
                  <a:pt x="94099" y="78962"/>
                </a:lnTo>
                <a:lnTo>
                  <a:pt x="95196" y="79693"/>
                </a:lnTo>
                <a:lnTo>
                  <a:pt x="96286" y="80238"/>
                </a:lnTo>
                <a:lnTo>
                  <a:pt x="97384" y="80604"/>
                </a:lnTo>
                <a:lnTo>
                  <a:pt x="98661" y="80784"/>
                </a:lnTo>
                <a:lnTo>
                  <a:pt x="99751" y="80784"/>
                </a:lnTo>
                <a:lnTo>
                  <a:pt x="100848" y="80604"/>
                </a:lnTo>
                <a:lnTo>
                  <a:pt x="101938" y="80238"/>
                </a:lnTo>
                <a:lnTo>
                  <a:pt x="103215" y="79873"/>
                </a:lnTo>
                <a:lnTo>
                  <a:pt x="104313" y="79327"/>
                </a:lnTo>
                <a:lnTo>
                  <a:pt x="106500" y="77871"/>
                </a:lnTo>
                <a:lnTo>
                  <a:pt x="108688" y="76042"/>
                </a:lnTo>
                <a:lnTo>
                  <a:pt x="110696" y="74041"/>
                </a:lnTo>
                <a:lnTo>
                  <a:pt x="112697" y="71853"/>
                </a:lnTo>
                <a:lnTo>
                  <a:pt x="114340" y="69479"/>
                </a:lnTo>
                <a:lnTo>
                  <a:pt x="115983" y="67291"/>
                </a:lnTo>
                <a:lnTo>
                  <a:pt x="117259" y="65290"/>
                </a:lnTo>
                <a:lnTo>
                  <a:pt x="119260" y="61818"/>
                </a:lnTo>
                <a:lnTo>
                  <a:pt x="119813" y="60728"/>
                </a:lnTo>
                <a:lnTo>
                  <a:pt x="119992" y="59996"/>
                </a:lnTo>
                <a:lnTo>
                  <a:pt x="119813" y="58540"/>
                </a:lnTo>
                <a:lnTo>
                  <a:pt x="119447" y="57263"/>
                </a:lnTo>
                <a:lnTo>
                  <a:pt x="118715" y="55807"/>
                </a:lnTo>
                <a:lnTo>
                  <a:pt x="117804" y="54709"/>
                </a:lnTo>
                <a:lnTo>
                  <a:pt x="115617" y="52701"/>
                </a:lnTo>
                <a:lnTo>
                  <a:pt x="113429" y="50879"/>
                </a:lnTo>
                <a:lnTo>
                  <a:pt x="109420" y="47593"/>
                </a:lnTo>
                <a:lnTo>
                  <a:pt x="105769" y="44860"/>
                </a:lnTo>
                <a:lnTo>
                  <a:pt x="104313" y="43584"/>
                </a:lnTo>
                <a:lnTo>
                  <a:pt x="102849" y="42307"/>
                </a:lnTo>
                <a:lnTo>
                  <a:pt x="101938" y="41030"/>
                </a:lnTo>
                <a:lnTo>
                  <a:pt x="101027" y="39753"/>
                </a:lnTo>
                <a:lnTo>
                  <a:pt x="100662" y="38476"/>
                </a:lnTo>
                <a:lnTo>
                  <a:pt x="100662" y="37020"/>
                </a:lnTo>
                <a:lnTo>
                  <a:pt x="101027" y="35564"/>
                </a:lnTo>
                <a:lnTo>
                  <a:pt x="101759" y="33921"/>
                </a:lnTo>
                <a:lnTo>
                  <a:pt x="103036" y="32100"/>
                </a:lnTo>
                <a:lnTo>
                  <a:pt x="105037" y="30091"/>
                </a:lnTo>
                <a:lnTo>
                  <a:pt x="106314" y="28814"/>
                </a:lnTo>
                <a:lnTo>
                  <a:pt x="107777" y="28082"/>
                </a:lnTo>
                <a:lnTo>
                  <a:pt x="109420" y="27537"/>
                </a:lnTo>
                <a:lnTo>
                  <a:pt x="110876" y="27171"/>
                </a:lnTo>
                <a:lnTo>
                  <a:pt x="112518" y="26806"/>
                </a:lnTo>
                <a:lnTo>
                  <a:pt x="114161" y="26081"/>
                </a:lnTo>
                <a:lnTo>
                  <a:pt x="115617" y="25163"/>
                </a:lnTo>
                <a:lnTo>
                  <a:pt x="117259" y="23886"/>
                </a:lnTo>
                <a:lnTo>
                  <a:pt x="118536" y="22430"/>
                </a:lnTo>
                <a:lnTo>
                  <a:pt x="119260" y="20787"/>
                </a:lnTo>
                <a:lnTo>
                  <a:pt x="119813" y="18965"/>
                </a:lnTo>
                <a:lnTo>
                  <a:pt x="119992" y="16957"/>
                </a:lnTo>
                <a:lnTo>
                  <a:pt x="119813" y="15322"/>
                </a:lnTo>
                <a:lnTo>
                  <a:pt x="119626" y="13679"/>
                </a:lnTo>
                <a:lnTo>
                  <a:pt x="119081" y="12215"/>
                </a:lnTo>
                <a:lnTo>
                  <a:pt x="118349" y="10580"/>
                </a:lnTo>
                <a:lnTo>
                  <a:pt x="117625" y="9303"/>
                </a:lnTo>
                <a:lnTo>
                  <a:pt x="116714" y="7840"/>
                </a:lnTo>
                <a:lnTo>
                  <a:pt x="115796" y="6563"/>
                </a:lnTo>
                <a:lnTo>
                  <a:pt x="114706" y="5286"/>
                </a:lnTo>
                <a:lnTo>
                  <a:pt x="113429" y="4196"/>
                </a:lnTo>
                <a:lnTo>
                  <a:pt x="112152" y="3285"/>
                </a:lnTo>
                <a:lnTo>
                  <a:pt x="110696" y="2374"/>
                </a:lnTo>
                <a:lnTo>
                  <a:pt x="109233" y="1456"/>
                </a:lnTo>
                <a:lnTo>
                  <a:pt x="107777" y="910"/>
                </a:lnTo>
                <a:lnTo>
                  <a:pt x="106134" y="365"/>
                </a:lnTo>
                <a:lnTo>
                  <a:pt x="104678" y="179"/>
                </a:lnTo>
                <a:lnTo>
                  <a:pt x="103036" y="0"/>
                </a:lnTo>
                <a:lnTo>
                  <a:pt x="101027" y="179"/>
                </a:lnTo>
                <a:lnTo>
                  <a:pt x="99206" y="731"/>
                </a:lnTo>
                <a:lnTo>
                  <a:pt x="97563" y="1456"/>
                </a:lnTo>
                <a:lnTo>
                  <a:pt x="96107" y="2732"/>
                </a:lnTo>
                <a:lnTo>
                  <a:pt x="94830" y="4196"/>
                </a:lnTo>
                <a:lnTo>
                  <a:pt x="93919" y="5839"/>
                </a:lnTo>
                <a:lnTo>
                  <a:pt x="93367" y="7295"/>
                </a:lnTo>
                <a:lnTo>
                  <a:pt x="93008" y="8937"/>
                </a:lnTo>
                <a:lnTo>
                  <a:pt x="92456" y="10580"/>
                </a:lnTo>
                <a:lnTo>
                  <a:pt x="91911" y="12036"/>
                </a:lnTo>
                <a:lnTo>
                  <a:pt x="91179" y="13679"/>
                </a:lnTo>
                <a:lnTo>
                  <a:pt x="89902" y="14956"/>
                </a:lnTo>
                <a:lnTo>
                  <a:pt x="87901" y="16957"/>
                </a:lnTo>
                <a:lnTo>
                  <a:pt x="86072" y="18234"/>
                </a:lnTo>
                <a:lnTo>
                  <a:pt x="84437" y="18965"/>
                </a:lnTo>
                <a:lnTo>
                  <a:pt x="82974" y="19331"/>
                </a:lnTo>
                <a:lnTo>
                  <a:pt x="81518" y="19331"/>
                </a:lnTo>
                <a:lnTo>
                  <a:pt x="80241" y="18965"/>
                </a:lnTo>
                <a:lnTo>
                  <a:pt x="78964" y="18054"/>
                </a:lnTo>
                <a:lnTo>
                  <a:pt x="77687" y="17143"/>
                </a:lnTo>
                <a:lnTo>
                  <a:pt x="76411" y="15680"/>
                </a:lnTo>
                <a:lnTo>
                  <a:pt x="75134" y="14224"/>
                </a:lnTo>
                <a:lnTo>
                  <a:pt x="72401" y="10580"/>
                </a:lnTo>
                <a:lnTo>
                  <a:pt x="69116" y="6563"/>
                </a:lnTo>
                <a:lnTo>
                  <a:pt x="67294" y="4375"/>
                </a:lnTo>
                <a:lnTo>
                  <a:pt x="65286" y="2187"/>
                </a:lnTo>
                <a:lnTo>
                  <a:pt x="64196" y="1276"/>
                </a:lnTo>
                <a:lnTo>
                  <a:pt x="62732" y="545"/>
                </a:lnTo>
                <a:lnTo>
                  <a:pt x="61455" y="179"/>
                </a:lnTo>
                <a:lnTo>
                  <a:pt x="6000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108222" tIns="108222" rIns="108222" bIns="108222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</a:pPr>
            <a:endParaRPr sz="21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Shape 187" descr="https://tse1.mm.bing.net/th?&amp;id=OIP.Me43ccd4dc78b9e3408769431bae9546co0&amp;w=210&amp;h=150&amp;c=0&amp;pid=1.9&amp;rs=0&amp;p=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914062" y="1100338"/>
            <a:ext cx="1211260" cy="115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51881" y="325252"/>
            <a:ext cx="9744075" cy="1353344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it-IT" sz="3000" b="1" i="1" u="sng" dirty="0">
                <a:solidFill>
                  <a:srgbClr val="FF0066"/>
                </a:solidFill>
              </a:rPr>
              <a:t>               </a:t>
            </a:r>
            <a:r>
              <a:rPr lang="it-IT" b="1" dirty="0">
                <a:solidFill>
                  <a:schemeClr val="tx1"/>
                </a:solidFill>
              </a:rPr>
              <a:t>Mobilità </a:t>
            </a:r>
            <a:r>
              <a:rPr lang="it-IT" sz="43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541341" y="1894684"/>
            <a:ext cx="4781813" cy="5064171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 marL="405904" indent="-40590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scambi culturali</a:t>
            </a:r>
            <a:r>
              <a:rPr lang="it-IT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405904" indent="-40590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it-IT" dirty="0"/>
          </a:p>
          <a:p>
            <a:pPr marL="405904" indent="-40590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405904" indent="-405904" algn="just"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it-IT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dal 2010,  scambi con Francia (Marsiglia, Parigi, Bordeaux), Germania (</a:t>
            </a:r>
            <a:r>
              <a:rPr lang="it-IT" sz="3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Coburgo</a:t>
            </a:r>
            <a:r>
              <a:rPr lang="it-IT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Svezia (</a:t>
            </a:r>
            <a:r>
              <a:rPr lang="it-IT" sz="3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Nykopings</a:t>
            </a:r>
            <a:r>
              <a:rPr lang="it-IT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405904" indent="-405904" algn="just"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it-IT"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5904" algn="just">
              <a:buSzPct val="25000"/>
              <a:buNone/>
            </a:pPr>
            <a:r>
              <a:rPr lang="it-IT" dirty="0"/>
              <a:t>    </a:t>
            </a:r>
            <a:endParaRPr lang="it-IT"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5904" indent="-405904">
              <a:spcBef>
                <a:spcPts val="663"/>
              </a:spcBef>
              <a:buClr>
                <a:schemeClr val="dk1"/>
              </a:buClr>
              <a:buSzPct val="100000"/>
              <a:buNone/>
            </a:pPr>
            <a:endParaRPr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Shape 200" descr="JPG - 56.1 Kb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498633" y="2099064"/>
            <a:ext cx="5019674" cy="434823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 rot="-1524329">
            <a:off x="-58495" y="654530"/>
            <a:ext cx="3149837" cy="437298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t-IT" sz="2100" b="1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  <p:grpSp>
        <p:nvGrpSpPr>
          <p:cNvPr id="2" name="Shape 202"/>
          <p:cNvGrpSpPr/>
          <p:nvPr/>
        </p:nvGrpSpPr>
        <p:grpSpPr>
          <a:xfrm>
            <a:off x="8571856" y="697230"/>
            <a:ext cx="1639568" cy="775578"/>
            <a:chOff x="92707" y="4322258"/>
            <a:chExt cx="608917" cy="443400"/>
          </a:xfrm>
          <a:solidFill>
            <a:srgbClr val="FFFF00"/>
          </a:solidFill>
        </p:grpSpPr>
        <p:sp>
          <p:nvSpPr>
            <p:cNvPr id="203" name="Shape 203"/>
            <p:cNvSpPr/>
            <p:nvPr/>
          </p:nvSpPr>
          <p:spPr>
            <a:xfrm>
              <a:off x="92707" y="4322258"/>
              <a:ext cx="443400" cy="443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592" y="18352"/>
                  </a:moveTo>
                  <a:lnTo>
                    <a:pt x="89912" y="18514"/>
                  </a:lnTo>
                  <a:lnTo>
                    <a:pt x="91400" y="18846"/>
                  </a:lnTo>
                  <a:lnTo>
                    <a:pt x="92727" y="19340"/>
                  </a:lnTo>
                  <a:lnTo>
                    <a:pt x="93884" y="20003"/>
                  </a:lnTo>
                  <a:lnTo>
                    <a:pt x="95204" y="20666"/>
                  </a:lnTo>
                  <a:lnTo>
                    <a:pt x="96361" y="21492"/>
                  </a:lnTo>
                  <a:lnTo>
                    <a:pt x="97518" y="22486"/>
                  </a:lnTo>
                  <a:lnTo>
                    <a:pt x="98506" y="23637"/>
                  </a:lnTo>
                  <a:lnTo>
                    <a:pt x="99339" y="24794"/>
                  </a:lnTo>
                  <a:lnTo>
                    <a:pt x="99995" y="26120"/>
                  </a:lnTo>
                  <a:lnTo>
                    <a:pt x="100658" y="27277"/>
                  </a:lnTo>
                  <a:lnTo>
                    <a:pt x="101152" y="28597"/>
                  </a:lnTo>
                  <a:lnTo>
                    <a:pt x="101484" y="30086"/>
                  </a:lnTo>
                  <a:lnTo>
                    <a:pt x="101653" y="31405"/>
                  </a:lnTo>
                  <a:lnTo>
                    <a:pt x="101653" y="32894"/>
                  </a:lnTo>
                  <a:lnTo>
                    <a:pt x="101653" y="34220"/>
                  </a:lnTo>
                  <a:lnTo>
                    <a:pt x="101484" y="35540"/>
                  </a:lnTo>
                  <a:lnTo>
                    <a:pt x="101152" y="37029"/>
                  </a:lnTo>
                  <a:lnTo>
                    <a:pt x="100658" y="38348"/>
                  </a:lnTo>
                  <a:lnTo>
                    <a:pt x="99995" y="39506"/>
                  </a:lnTo>
                  <a:lnTo>
                    <a:pt x="99339" y="40825"/>
                  </a:lnTo>
                  <a:lnTo>
                    <a:pt x="98506" y="41982"/>
                  </a:lnTo>
                  <a:lnTo>
                    <a:pt x="97518" y="43139"/>
                  </a:lnTo>
                  <a:lnTo>
                    <a:pt x="90906" y="49588"/>
                  </a:lnTo>
                  <a:lnTo>
                    <a:pt x="90081" y="50252"/>
                  </a:lnTo>
                  <a:lnTo>
                    <a:pt x="89255" y="50746"/>
                  </a:lnTo>
                  <a:lnTo>
                    <a:pt x="88260" y="51077"/>
                  </a:lnTo>
                  <a:lnTo>
                    <a:pt x="87103" y="51240"/>
                  </a:lnTo>
                  <a:lnTo>
                    <a:pt x="86115" y="51077"/>
                  </a:lnTo>
                  <a:lnTo>
                    <a:pt x="85120" y="50746"/>
                  </a:lnTo>
                  <a:lnTo>
                    <a:pt x="84295" y="50252"/>
                  </a:lnTo>
                  <a:lnTo>
                    <a:pt x="83469" y="49588"/>
                  </a:lnTo>
                  <a:lnTo>
                    <a:pt x="70415" y="36528"/>
                  </a:lnTo>
                  <a:lnTo>
                    <a:pt x="69751" y="35702"/>
                  </a:lnTo>
                  <a:lnTo>
                    <a:pt x="69257" y="34877"/>
                  </a:lnTo>
                  <a:lnTo>
                    <a:pt x="68926" y="33889"/>
                  </a:lnTo>
                  <a:lnTo>
                    <a:pt x="68757" y="32894"/>
                  </a:lnTo>
                  <a:lnTo>
                    <a:pt x="68926" y="31737"/>
                  </a:lnTo>
                  <a:lnTo>
                    <a:pt x="69257" y="30749"/>
                  </a:lnTo>
                  <a:lnTo>
                    <a:pt x="69751" y="29923"/>
                  </a:lnTo>
                  <a:lnTo>
                    <a:pt x="70415" y="29091"/>
                  </a:lnTo>
                  <a:lnTo>
                    <a:pt x="76857" y="22486"/>
                  </a:lnTo>
                  <a:lnTo>
                    <a:pt x="78014" y="21492"/>
                  </a:lnTo>
                  <a:lnTo>
                    <a:pt x="79172" y="20666"/>
                  </a:lnTo>
                  <a:lnTo>
                    <a:pt x="80491" y="20003"/>
                  </a:lnTo>
                  <a:lnTo>
                    <a:pt x="81648" y="19340"/>
                  </a:lnTo>
                  <a:lnTo>
                    <a:pt x="82975" y="18846"/>
                  </a:lnTo>
                  <a:lnTo>
                    <a:pt x="84464" y="18514"/>
                  </a:lnTo>
                  <a:lnTo>
                    <a:pt x="85783" y="18352"/>
                  </a:lnTo>
                  <a:close/>
                  <a:moveTo>
                    <a:pt x="56690" y="60003"/>
                  </a:moveTo>
                  <a:lnTo>
                    <a:pt x="57353" y="60165"/>
                  </a:lnTo>
                  <a:lnTo>
                    <a:pt x="57847" y="60328"/>
                  </a:lnTo>
                  <a:lnTo>
                    <a:pt x="58511" y="60659"/>
                  </a:lnTo>
                  <a:lnTo>
                    <a:pt x="59005" y="60991"/>
                  </a:lnTo>
                  <a:lnTo>
                    <a:pt x="59336" y="61485"/>
                  </a:lnTo>
                  <a:lnTo>
                    <a:pt x="59668" y="62148"/>
                  </a:lnTo>
                  <a:lnTo>
                    <a:pt x="59830" y="62642"/>
                  </a:lnTo>
                  <a:lnTo>
                    <a:pt x="60000" y="63305"/>
                  </a:lnTo>
                  <a:lnTo>
                    <a:pt x="59830" y="63968"/>
                  </a:lnTo>
                  <a:lnTo>
                    <a:pt x="59668" y="64625"/>
                  </a:lnTo>
                  <a:lnTo>
                    <a:pt x="59336" y="65126"/>
                  </a:lnTo>
                  <a:lnTo>
                    <a:pt x="59005" y="65620"/>
                  </a:lnTo>
                  <a:lnTo>
                    <a:pt x="41815" y="82808"/>
                  </a:lnTo>
                  <a:lnTo>
                    <a:pt x="41321" y="83302"/>
                  </a:lnTo>
                  <a:lnTo>
                    <a:pt x="40827" y="83633"/>
                  </a:lnTo>
                  <a:lnTo>
                    <a:pt x="40164" y="83796"/>
                  </a:lnTo>
                  <a:lnTo>
                    <a:pt x="38845" y="83796"/>
                  </a:lnTo>
                  <a:lnTo>
                    <a:pt x="38181" y="83633"/>
                  </a:lnTo>
                  <a:lnTo>
                    <a:pt x="37687" y="83302"/>
                  </a:lnTo>
                  <a:lnTo>
                    <a:pt x="37193" y="82808"/>
                  </a:lnTo>
                  <a:lnTo>
                    <a:pt x="36692" y="82314"/>
                  </a:lnTo>
                  <a:lnTo>
                    <a:pt x="36361" y="81813"/>
                  </a:lnTo>
                  <a:lnTo>
                    <a:pt x="36198" y="81157"/>
                  </a:lnTo>
                  <a:lnTo>
                    <a:pt x="36198" y="80493"/>
                  </a:lnTo>
                  <a:lnTo>
                    <a:pt x="36198" y="79830"/>
                  </a:lnTo>
                  <a:lnTo>
                    <a:pt x="36361" y="79174"/>
                  </a:lnTo>
                  <a:lnTo>
                    <a:pt x="36692" y="78673"/>
                  </a:lnTo>
                  <a:lnTo>
                    <a:pt x="37193" y="78179"/>
                  </a:lnTo>
                  <a:lnTo>
                    <a:pt x="54383" y="60991"/>
                  </a:lnTo>
                  <a:lnTo>
                    <a:pt x="54877" y="60659"/>
                  </a:lnTo>
                  <a:lnTo>
                    <a:pt x="55371" y="60328"/>
                  </a:lnTo>
                  <a:lnTo>
                    <a:pt x="56034" y="60165"/>
                  </a:lnTo>
                  <a:lnTo>
                    <a:pt x="56690" y="60003"/>
                  </a:lnTo>
                  <a:close/>
                  <a:moveTo>
                    <a:pt x="100327" y="6"/>
                  </a:moveTo>
                  <a:lnTo>
                    <a:pt x="96692" y="169"/>
                  </a:lnTo>
                  <a:lnTo>
                    <a:pt x="93058" y="338"/>
                  </a:lnTo>
                  <a:lnTo>
                    <a:pt x="89418" y="832"/>
                  </a:lnTo>
                  <a:lnTo>
                    <a:pt x="85783" y="1657"/>
                  </a:lnTo>
                  <a:lnTo>
                    <a:pt x="82312" y="2483"/>
                  </a:lnTo>
                  <a:lnTo>
                    <a:pt x="79009" y="3640"/>
                  </a:lnTo>
                  <a:lnTo>
                    <a:pt x="76032" y="5129"/>
                  </a:lnTo>
                  <a:lnTo>
                    <a:pt x="74543" y="5792"/>
                  </a:lnTo>
                  <a:lnTo>
                    <a:pt x="73385" y="6780"/>
                  </a:lnTo>
                  <a:lnTo>
                    <a:pt x="72066" y="7606"/>
                  </a:lnTo>
                  <a:lnTo>
                    <a:pt x="71071" y="8600"/>
                  </a:lnTo>
                  <a:lnTo>
                    <a:pt x="37518" y="42151"/>
                  </a:lnTo>
                  <a:lnTo>
                    <a:pt x="2646" y="42151"/>
                  </a:lnTo>
                  <a:lnTo>
                    <a:pt x="1658" y="42314"/>
                  </a:lnTo>
                  <a:lnTo>
                    <a:pt x="994" y="42483"/>
                  </a:lnTo>
                  <a:lnTo>
                    <a:pt x="331" y="42815"/>
                  </a:lnTo>
                  <a:lnTo>
                    <a:pt x="0" y="43309"/>
                  </a:lnTo>
                  <a:lnTo>
                    <a:pt x="0" y="43803"/>
                  </a:lnTo>
                  <a:lnTo>
                    <a:pt x="169" y="44466"/>
                  </a:lnTo>
                  <a:lnTo>
                    <a:pt x="500" y="45122"/>
                  </a:lnTo>
                  <a:lnTo>
                    <a:pt x="1157" y="45954"/>
                  </a:lnTo>
                  <a:lnTo>
                    <a:pt x="17520" y="62148"/>
                  </a:lnTo>
                  <a:lnTo>
                    <a:pt x="15375" y="64300"/>
                  </a:lnTo>
                  <a:lnTo>
                    <a:pt x="6449" y="65951"/>
                  </a:lnTo>
                  <a:lnTo>
                    <a:pt x="5454" y="66283"/>
                  </a:lnTo>
                  <a:lnTo>
                    <a:pt x="4628" y="66608"/>
                  </a:lnTo>
                  <a:lnTo>
                    <a:pt x="4134" y="67271"/>
                  </a:lnTo>
                  <a:lnTo>
                    <a:pt x="3803" y="67765"/>
                  </a:lnTo>
                  <a:lnTo>
                    <a:pt x="3803" y="68428"/>
                  </a:lnTo>
                  <a:lnTo>
                    <a:pt x="3965" y="69253"/>
                  </a:lnTo>
                  <a:lnTo>
                    <a:pt x="4297" y="69917"/>
                  </a:lnTo>
                  <a:lnTo>
                    <a:pt x="4960" y="70742"/>
                  </a:lnTo>
                  <a:lnTo>
                    <a:pt x="49253" y="115032"/>
                  </a:lnTo>
                  <a:lnTo>
                    <a:pt x="50085" y="115696"/>
                  </a:lnTo>
                  <a:lnTo>
                    <a:pt x="50742" y="116027"/>
                  </a:lnTo>
                  <a:lnTo>
                    <a:pt x="51567" y="116190"/>
                  </a:lnTo>
                  <a:lnTo>
                    <a:pt x="52230" y="116190"/>
                  </a:lnTo>
                  <a:lnTo>
                    <a:pt x="52725" y="115865"/>
                  </a:lnTo>
                  <a:lnTo>
                    <a:pt x="53388" y="115364"/>
                  </a:lnTo>
                  <a:lnTo>
                    <a:pt x="53719" y="114538"/>
                  </a:lnTo>
                  <a:lnTo>
                    <a:pt x="54051" y="113551"/>
                  </a:lnTo>
                  <a:lnTo>
                    <a:pt x="55702" y="104625"/>
                  </a:lnTo>
                  <a:lnTo>
                    <a:pt x="57847" y="102473"/>
                  </a:lnTo>
                  <a:lnTo>
                    <a:pt x="74049" y="118836"/>
                  </a:lnTo>
                  <a:lnTo>
                    <a:pt x="74874" y="119499"/>
                  </a:lnTo>
                  <a:lnTo>
                    <a:pt x="75538" y="119830"/>
                  </a:lnTo>
                  <a:lnTo>
                    <a:pt x="76194" y="119993"/>
                  </a:lnTo>
                  <a:lnTo>
                    <a:pt x="76695" y="119993"/>
                  </a:lnTo>
                  <a:lnTo>
                    <a:pt x="77189" y="119661"/>
                  </a:lnTo>
                  <a:lnTo>
                    <a:pt x="77520" y="119005"/>
                  </a:lnTo>
                  <a:lnTo>
                    <a:pt x="77683" y="118342"/>
                  </a:lnTo>
                  <a:lnTo>
                    <a:pt x="77852" y="117347"/>
                  </a:lnTo>
                  <a:lnTo>
                    <a:pt x="77852" y="82476"/>
                  </a:lnTo>
                  <a:lnTo>
                    <a:pt x="111398" y="48925"/>
                  </a:lnTo>
                  <a:lnTo>
                    <a:pt x="112393" y="47937"/>
                  </a:lnTo>
                  <a:lnTo>
                    <a:pt x="113219" y="46611"/>
                  </a:lnTo>
                  <a:lnTo>
                    <a:pt x="114213" y="45291"/>
                  </a:lnTo>
                  <a:lnTo>
                    <a:pt x="114870" y="43972"/>
                  </a:lnTo>
                  <a:lnTo>
                    <a:pt x="116359" y="40994"/>
                  </a:lnTo>
                  <a:lnTo>
                    <a:pt x="117516" y="37685"/>
                  </a:lnTo>
                  <a:lnTo>
                    <a:pt x="118341" y="34220"/>
                  </a:lnTo>
                  <a:lnTo>
                    <a:pt x="119167" y="30580"/>
                  </a:lnTo>
                  <a:lnTo>
                    <a:pt x="119668" y="26946"/>
                  </a:lnTo>
                  <a:lnTo>
                    <a:pt x="119830" y="23312"/>
                  </a:lnTo>
                  <a:lnTo>
                    <a:pt x="119993" y="19671"/>
                  </a:lnTo>
                  <a:lnTo>
                    <a:pt x="119993" y="16369"/>
                  </a:lnTo>
                  <a:lnTo>
                    <a:pt x="119830" y="13229"/>
                  </a:lnTo>
                  <a:lnTo>
                    <a:pt x="119499" y="10252"/>
                  </a:lnTo>
                  <a:lnTo>
                    <a:pt x="119005" y="7775"/>
                  </a:lnTo>
                  <a:lnTo>
                    <a:pt x="118511" y="5623"/>
                  </a:lnTo>
                  <a:lnTo>
                    <a:pt x="117847" y="3972"/>
                  </a:lnTo>
                  <a:lnTo>
                    <a:pt x="117353" y="3309"/>
                  </a:lnTo>
                  <a:lnTo>
                    <a:pt x="117022" y="2984"/>
                  </a:lnTo>
                  <a:lnTo>
                    <a:pt x="116690" y="2652"/>
                  </a:lnTo>
                  <a:lnTo>
                    <a:pt x="116027" y="2151"/>
                  </a:lnTo>
                  <a:lnTo>
                    <a:pt x="114376" y="1495"/>
                  </a:lnTo>
                  <a:lnTo>
                    <a:pt x="112230" y="1001"/>
                  </a:lnTo>
                  <a:lnTo>
                    <a:pt x="109747" y="500"/>
                  </a:lnTo>
                  <a:lnTo>
                    <a:pt x="106776" y="169"/>
                  </a:lnTo>
                  <a:lnTo>
                    <a:pt x="103636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dk1"/>
                </a:buClr>
              </a:pPr>
              <a:endParaRPr sz="21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597725" y="4665400"/>
              <a:ext cx="73200" cy="7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01" y="40"/>
                  </a:moveTo>
                  <a:lnTo>
                    <a:pt x="76002" y="1023"/>
                  </a:lnTo>
                  <a:lnTo>
                    <a:pt x="69004" y="3028"/>
                  </a:lnTo>
                  <a:lnTo>
                    <a:pt x="62005" y="6016"/>
                  </a:lnTo>
                  <a:lnTo>
                    <a:pt x="56030" y="11009"/>
                  </a:lnTo>
                  <a:lnTo>
                    <a:pt x="50013" y="20013"/>
                  </a:lnTo>
                  <a:lnTo>
                    <a:pt x="41009" y="34010"/>
                  </a:lnTo>
                  <a:lnTo>
                    <a:pt x="23042" y="71009"/>
                  </a:lnTo>
                  <a:lnTo>
                    <a:pt x="7039" y="104979"/>
                  </a:lnTo>
                  <a:lnTo>
                    <a:pt x="40" y="120000"/>
                  </a:lnTo>
                  <a:lnTo>
                    <a:pt x="40" y="120000"/>
                  </a:lnTo>
                  <a:lnTo>
                    <a:pt x="15020" y="113001"/>
                  </a:lnTo>
                  <a:lnTo>
                    <a:pt x="49031" y="96998"/>
                  </a:lnTo>
                  <a:lnTo>
                    <a:pt x="85989" y="78990"/>
                  </a:lnTo>
                  <a:lnTo>
                    <a:pt x="99986" y="69986"/>
                  </a:lnTo>
                  <a:lnTo>
                    <a:pt x="108990" y="64010"/>
                  </a:lnTo>
                  <a:lnTo>
                    <a:pt x="113983" y="57994"/>
                  </a:lnTo>
                  <a:lnTo>
                    <a:pt x="116971" y="50995"/>
                  </a:lnTo>
                  <a:lnTo>
                    <a:pt x="118976" y="43997"/>
                  </a:lnTo>
                  <a:lnTo>
                    <a:pt x="120000" y="36998"/>
                  </a:lnTo>
                  <a:lnTo>
                    <a:pt x="118976" y="30000"/>
                  </a:lnTo>
                  <a:lnTo>
                    <a:pt x="116971" y="23001"/>
                  </a:lnTo>
                  <a:lnTo>
                    <a:pt x="113983" y="17025"/>
                  </a:lnTo>
                  <a:lnTo>
                    <a:pt x="108990" y="11009"/>
                  </a:lnTo>
                  <a:lnTo>
                    <a:pt x="103015" y="6016"/>
                  </a:lnTo>
                  <a:lnTo>
                    <a:pt x="96998" y="3028"/>
                  </a:lnTo>
                  <a:lnTo>
                    <a:pt x="90000" y="1023"/>
                  </a:lnTo>
                  <a:lnTo>
                    <a:pt x="83001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dk1"/>
                </a:buClr>
              </a:pPr>
              <a:endParaRPr sz="21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525" y="4708150"/>
              <a:ext cx="47100" cy="4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706" y="0"/>
                  </a:moveTo>
                  <a:lnTo>
                    <a:pt x="62328" y="1594"/>
                  </a:lnTo>
                  <a:lnTo>
                    <a:pt x="53014" y="4720"/>
                  </a:lnTo>
                  <a:lnTo>
                    <a:pt x="45231" y="9377"/>
                  </a:lnTo>
                  <a:lnTo>
                    <a:pt x="37384" y="15629"/>
                  </a:lnTo>
                  <a:lnTo>
                    <a:pt x="29601" y="24944"/>
                  </a:lnTo>
                  <a:lnTo>
                    <a:pt x="23413" y="38979"/>
                  </a:lnTo>
                  <a:lnTo>
                    <a:pt x="17161" y="56140"/>
                  </a:lnTo>
                  <a:lnTo>
                    <a:pt x="10909" y="74832"/>
                  </a:lnTo>
                  <a:lnTo>
                    <a:pt x="3125" y="107559"/>
                  </a:lnTo>
                  <a:lnTo>
                    <a:pt x="0" y="120000"/>
                  </a:lnTo>
                  <a:lnTo>
                    <a:pt x="0" y="120000"/>
                  </a:lnTo>
                  <a:lnTo>
                    <a:pt x="14035" y="118468"/>
                  </a:lnTo>
                  <a:lnTo>
                    <a:pt x="46762" y="109090"/>
                  </a:lnTo>
                  <a:lnTo>
                    <a:pt x="63923" y="104433"/>
                  </a:lnTo>
                  <a:lnTo>
                    <a:pt x="81020" y="98181"/>
                  </a:lnTo>
                  <a:lnTo>
                    <a:pt x="96650" y="90398"/>
                  </a:lnTo>
                  <a:lnTo>
                    <a:pt x="105964" y="84146"/>
                  </a:lnTo>
                  <a:lnTo>
                    <a:pt x="112216" y="76363"/>
                  </a:lnTo>
                  <a:lnTo>
                    <a:pt x="116874" y="67049"/>
                  </a:lnTo>
                  <a:lnTo>
                    <a:pt x="120000" y="59202"/>
                  </a:lnTo>
                  <a:lnTo>
                    <a:pt x="120000" y="49888"/>
                  </a:lnTo>
                  <a:lnTo>
                    <a:pt x="120000" y="40510"/>
                  </a:lnTo>
                  <a:lnTo>
                    <a:pt x="116874" y="31196"/>
                  </a:lnTo>
                  <a:lnTo>
                    <a:pt x="112216" y="23413"/>
                  </a:lnTo>
                  <a:lnTo>
                    <a:pt x="105964" y="15629"/>
                  </a:lnTo>
                  <a:lnTo>
                    <a:pt x="98181" y="9377"/>
                  </a:lnTo>
                  <a:lnTo>
                    <a:pt x="90398" y="4720"/>
                  </a:lnTo>
                  <a:lnTo>
                    <a:pt x="81020" y="1594"/>
                  </a:lnTo>
                  <a:lnTo>
                    <a:pt x="717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dk1"/>
                </a:buClr>
              </a:pPr>
              <a:endParaRPr sz="21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581250" y="4634875"/>
              <a:ext cx="47100" cy="4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765" y="63"/>
                  </a:moveTo>
                  <a:lnTo>
                    <a:pt x="52986" y="3124"/>
                  </a:lnTo>
                  <a:lnTo>
                    <a:pt x="43613" y="7842"/>
                  </a:lnTo>
                  <a:lnTo>
                    <a:pt x="35834" y="14027"/>
                  </a:lnTo>
                  <a:lnTo>
                    <a:pt x="29649" y="23400"/>
                  </a:lnTo>
                  <a:lnTo>
                    <a:pt x="21806" y="38958"/>
                  </a:lnTo>
                  <a:lnTo>
                    <a:pt x="15621" y="56110"/>
                  </a:lnTo>
                  <a:lnTo>
                    <a:pt x="10903" y="73198"/>
                  </a:lnTo>
                  <a:lnTo>
                    <a:pt x="1594" y="105908"/>
                  </a:lnTo>
                  <a:lnTo>
                    <a:pt x="63" y="119936"/>
                  </a:lnTo>
                  <a:lnTo>
                    <a:pt x="12497" y="116811"/>
                  </a:lnTo>
                  <a:lnTo>
                    <a:pt x="45207" y="109032"/>
                  </a:lnTo>
                  <a:lnTo>
                    <a:pt x="63889" y="102848"/>
                  </a:lnTo>
                  <a:lnTo>
                    <a:pt x="81041" y="96599"/>
                  </a:lnTo>
                  <a:lnTo>
                    <a:pt x="95005" y="90350"/>
                  </a:lnTo>
                  <a:lnTo>
                    <a:pt x="104378" y="82571"/>
                  </a:lnTo>
                  <a:lnTo>
                    <a:pt x="110626" y="74792"/>
                  </a:lnTo>
                  <a:lnTo>
                    <a:pt x="115281" y="67013"/>
                  </a:lnTo>
                  <a:lnTo>
                    <a:pt x="118405" y="57640"/>
                  </a:lnTo>
                  <a:lnTo>
                    <a:pt x="119936" y="48331"/>
                  </a:lnTo>
                  <a:lnTo>
                    <a:pt x="118405" y="38958"/>
                  </a:lnTo>
                  <a:lnTo>
                    <a:pt x="115281" y="29649"/>
                  </a:lnTo>
                  <a:lnTo>
                    <a:pt x="110626" y="21870"/>
                  </a:lnTo>
                  <a:lnTo>
                    <a:pt x="104378" y="14027"/>
                  </a:lnTo>
                  <a:lnTo>
                    <a:pt x="96599" y="7842"/>
                  </a:lnTo>
                  <a:lnTo>
                    <a:pt x="88820" y="3124"/>
                  </a:lnTo>
                  <a:lnTo>
                    <a:pt x="79447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dk1"/>
                </a:buClr>
              </a:pPr>
              <a:endParaRPr sz="21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541340" y="325178"/>
            <a:ext cx="9744075" cy="1353344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it-IT" sz="5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Mobilità </a:t>
            </a:r>
            <a:r>
              <a:rPr lang="it-IT" sz="5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541341" y="1894681"/>
            <a:ext cx="4781813" cy="5831508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 marL="405904" indent="-40590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 linguistici</a:t>
            </a:r>
            <a:r>
              <a:rPr lang="it-IT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5904" indent="-405904"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it-IT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 2011,  stage  in Francia (Nizza),  nel Regno Unito (Brighton, Oxford), </a:t>
            </a:r>
            <a:r>
              <a:rPr lang="it-IT" sz="2400" dirty="0"/>
              <a:t>   in Spagna ( Salamanca, Alicante, Malaga), Malta</a:t>
            </a:r>
          </a:p>
          <a:p>
            <a:pPr marL="405904" indent="-405904">
              <a:spcBef>
                <a:spcPts val="663"/>
              </a:spcBef>
              <a:buClr>
                <a:schemeClr val="dk1"/>
              </a:buClr>
              <a:buSzPct val="25000"/>
              <a:buNone/>
            </a:pPr>
            <a:r>
              <a:rPr lang="it-IT" dirty="0"/>
              <a:t>    proposte </a:t>
            </a:r>
            <a:r>
              <a:rPr lang="it-IT" dirty="0">
                <a:solidFill>
                  <a:schemeClr val="tx1"/>
                </a:solidFill>
              </a:rPr>
              <a:t>2019- 2020 </a:t>
            </a:r>
          </a:p>
          <a:p>
            <a:pPr marL="405904" indent="-405904">
              <a:spcBef>
                <a:spcPts val="663"/>
              </a:spcBef>
              <a:buClr>
                <a:schemeClr val="dk1"/>
              </a:buClr>
              <a:buSzPct val="25000"/>
              <a:buNone/>
            </a:pPr>
            <a:r>
              <a:rPr lang="it-IT" dirty="0">
                <a:solidFill>
                  <a:srgbClr val="0070C0"/>
                </a:solidFill>
              </a:rPr>
              <a:t>stage (6 notti): Edimburgo, Salamanca, Toledo</a:t>
            </a:r>
          </a:p>
          <a:p>
            <a:pPr marL="405904" indent="-405904">
              <a:spcBef>
                <a:spcPts val="663"/>
              </a:spcBef>
              <a:buClr>
                <a:schemeClr val="dk1"/>
              </a:buClr>
              <a:buSzPct val="25000"/>
              <a:buNone/>
            </a:pPr>
            <a:r>
              <a:rPr lang="it-IT" dirty="0">
                <a:solidFill>
                  <a:srgbClr val="0070C0"/>
                </a:solidFill>
              </a:rPr>
              <a:t>ministage (4 notti):  Alicante,  Oxford</a:t>
            </a:r>
          </a:p>
        </p:txBody>
      </p:sp>
      <p:pic>
        <p:nvPicPr>
          <p:cNvPr id="213" name="Shape 2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503601" y="2269582"/>
            <a:ext cx="4781813" cy="3836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Shape 214"/>
          <p:cNvGrpSpPr/>
          <p:nvPr/>
        </p:nvGrpSpPr>
        <p:grpSpPr>
          <a:xfrm>
            <a:off x="8783204" y="485440"/>
            <a:ext cx="1193628" cy="775447"/>
            <a:chOff x="570875" y="4322250"/>
            <a:chExt cx="443299" cy="443324"/>
          </a:xfrm>
          <a:solidFill>
            <a:srgbClr val="FFFF00"/>
          </a:solidFill>
        </p:grpSpPr>
        <p:sp>
          <p:nvSpPr>
            <p:cNvPr id="215" name="Shape 215"/>
            <p:cNvSpPr/>
            <p:nvPr/>
          </p:nvSpPr>
          <p:spPr>
            <a:xfrm>
              <a:off x="570875" y="4322250"/>
              <a:ext cx="443299" cy="443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592" y="18352"/>
                  </a:moveTo>
                  <a:lnTo>
                    <a:pt x="89912" y="18514"/>
                  </a:lnTo>
                  <a:lnTo>
                    <a:pt x="91400" y="18846"/>
                  </a:lnTo>
                  <a:lnTo>
                    <a:pt x="92727" y="19340"/>
                  </a:lnTo>
                  <a:lnTo>
                    <a:pt x="93884" y="20003"/>
                  </a:lnTo>
                  <a:lnTo>
                    <a:pt x="95204" y="20666"/>
                  </a:lnTo>
                  <a:lnTo>
                    <a:pt x="96361" y="21492"/>
                  </a:lnTo>
                  <a:lnTo>
                    <a:pt x="97518" y="22486"/>
                  </a:lnTo>
                  <a:lnTo>
                    <a:pt x="98506" y="23637"/>
                  </a:lnTo>
                  <a:lnTo>
                    <a:pt x="99339" y="24794"/>
                  </a:lnTo>
                  <a:lnTo>
                    <a:pt x="99995" y="26120"/>
                  </a:lnTo>
                  <a:lnTo>
                    <a:pt x="100658" y="27277"/>
                  </a:lnTo>
                  <a:lnTo>
                    <a:pt x="101152" y="28597"/>
                  </a:lnTo>
                  <a:lnTo>
                    <a:pt x="101484" y="30086"/>
                  </a:lnTo>
                  <a:lnTo>
                    <a:pt x="101653" y="31405"/>
                  </a:lnTo>
                  <a:lnTo>
                    <a:pt x="101653" y="32894"/>
                  </a:lnTo>
                  <a:lnTo>
                    <a:pt x="101653" y="34220"/>
                  </a:lnTo>
                  <a:lnTo>
                    <a:pt x="101484" y="35540"/>
                  </a:lnTo>
                  <a:lnTo>
                    <a:pt x="101152" y="37029"/>
                  </a:lnTo>
                  <a:lnTo>
                    <a:pt x="100658" y="38348"/>
                  </a:lnTo>
                  <a:lnTo>
                    <a:pt x="99995" y="39506"/>
                  </a:lnTo>
                  <a:lnTo>
                    <a:pt x="99339" y="40825"/>
                  </a:lnTo>
                  <a:lnTo>
                    <a:pt x="98506" y="41982"/>
                  </a:lnTo>
                  <a:lnTo>
                    <a:pt x="97518" y="43139"/>
                  </a:lnTo>
                  <a:lnTo>
                    <a:pt x="90906" y="49588"/>
                  </a:lnTo>
                  <a:lnTo>
                    <a:pt x="90081" y="50252"/>
                  </a:lnTo>
                  <a:lnTo>
                    <a:pt x="89255" y="50746"/>
                  </a:lnTo>
                  <a:lnTo>
                    <a:pt x="88260" y="51077"/>
                  </a:lnTo>
                  <a:lnTo>
                    <a:pt x="87103" y="51240"/>
                  </a:lnTo>
                  <a:lnTo>
                    <a:pt x="86115" y="51077"/>
                  </a:lnTo>
                  <a:lnTo>
                    <a:pt x="85120" y="50746"/>
                  </a:lnTo>
                  <a:lnTo>
                    <a:pt x="84295" y="50252"/>
                  </a:lnTo>
                  <a:lnTo>
                    <a:pt x="83469" y="49588"/>
                  </a:lnTo>
                  <a:lnTo>
                    <a:pt x="70415" y="36528"/>
                  </a:lnTo>
                  <a:lnTo>
                    <a:pt x="69751" y="35702"/>
                  </a:lnTo>
                  <a:lnTo>
                    <a:pt x="69257" y="34877"/>
                  </a:lnTo>
                  <a:lnTo>
                    <a:pt x="68926" y="33889"/>
                  </a:lnTo>
                  <a:lnTo>
                    <a:pt x="68757" y="32894"/>
                  </a:lnTo>
                  <a:lnTo>
                    <a:pt x="68926" y="31737"/>
                  </a:lnTo>
                  <a:lnTo>
                    <a:pt x="69257" y="30749"/>
                  </a:lnTo>
                  <a:lnTo>
                    <a:pt x="69751" y="29923"/>
                  </a:lnTo>
                  <a:lnTo>
                    <a:pt x="70415" y="29091"/>
                  </a:lnTo>
                  <a:lnTo>
                    <a:pt x="76857" y="22486"/>
                  </a:lnTo>
                  <a:lnTo>
                    <a:pt x="78014" y="21492"/>
                  </a:lnTo>
                  <a:lnTo>
                    <a:pt x="79172" y="20666"/>
                  </a:lnTo>
                  <a:lnTo>
                    <a:pt x="80491" y="20003"/>
                  </a:lnTo>
                  <a:lnTo>
                    <a:pt x="81648" y="19340"/>
                  </a:lnTo>
                  <a:lnTo>
                    <a:pt x="82975" y="18846"/>
                  </a:lnTo>
                  <a:lnTo>
                    <a:pt x="84464" y="18514"/>
                  </a:lnTo>
                  <a:lnTo>
                    <a:pt x="85783" y="18352"/>
                  </a:lnTo>
                  <a:close/>
                  <a:moveTo>
                    <a:pt x="56690" y="60003"/>
                  </a:moveTo>
                  <a:lnTo>
                    <a:pt x="57353" y="60165"/>
                  </a:lnTo>
                  <a:lnTo>
                    <a:pt x="57847" y="60328"/>
                  </a:lnTo>
                  <a:lnTo>
                    <a:pt x="58511" y="60659"/>
                  </a:lnTo>
                  <a:lnTo>
                    <a:pt x="59005" y="60991"/>
                  </a:lnTo>
                  <a:lnTo>
                    <a:pt x="59336" y="61485"/>
                  </a:lnTo>
                  <a:lnTo>
                    <a:pt x="59668" y="62148"/>
                  </a:lnTo>
                  <a:lnTo>
                    <a:pt x="59830" y="62642"/>
                  </a:lnTo>
                  <a:lnTo>
                    <a:pt x="60000" y="63305"/>
                  </a:lnTo>
                  <a:lnTo>
                    <a:pt x="59830" y="63968"/>
                  </a:lnTo>
                  <a:lnTo>
                    <a:pt x="59668" y="64625"/>
                  </a:lnTo>
                  <a:lnTo>
                    <a:pt x="59336" y="65126"/>
                  </a:lnTo>
                  <a:lnTo>
                    <a:pt x="59005" y="65620"/>
                  </a:lnTo>
                  <a:lnTo>
                    <a:pt x="41815" y="82808"/>
                  </a:lnTo>
                  <a:lnTo>
                    <a:pt x="41321" y="83302"/>
                  </a:lnTo>
                  <a:lnTo>
                    <a:pt x="40827" y="83633"/>
                  </a:lnTo>
                  <a:lnTo>
                    <a:pt x="40164" y="83796"/>
                  </a:lnTo>
                  <a:lnTo>
                    <a:pt x="38845" y="83796"/>
                  </a:lnTo>
                  <a:lnTo>
                    <a:pt x="38181" y="83633"/>
                  </a:lnTo>
                  <a:lnTo>
                    <a:pt x="37687" y="83302"/>
                  </a:lnTo>
                  <a:lnTo>
                    <a:pt x="37193" y="82808"/>
                  </a:lnTo>
                  <a:lnTo>
                    <a:pt x="36692" y="82314"/>
                  </a:lnTo>
                  <a:lnTo>
                    <a:pt x="36361" y="81813"/>
                  </a:lnTo>
                  <a:lnTo>
                    <a:pt x="36198" y="81157"/>
                  </a:lnTo>
                  <a:lnTo>
                    <a:pt x="36198" y="80493"/>
                  </a:lnTo>
                  <a:lnTo>
                    <a:pt x="36198" y="79830"/>
                  </a:lnTo>
                  <a:lnTo>
                    <a:pt x="36361" y="79174"/>
                  </a:lnTo>
                  <a:lnTo>
                    <a:pt x="36692" y="78673"/>
                  </a:lnTo>
                  <a:lnTo>
                    <a:pt x="37193" y="78179"/>
                  </a:lnTo>
                  <a:lnTo>
                    <a:pt x="54383" y="60991"/>
                  </a:lnTo>
                  <a:lnTo>
                    <a:pt x="54877" y="60659"/>
                  </a:lnTo>
                  <a:lnTo>
                    <a:pt x="55371" y="60328"/>
                  </a:lnTo>
                  <a:lnTo>
                    <a:pt x="56034" y="60165"/>
                  </a:lnTo>
                  <a:lnTo>
                    <a:pt x="56690" y="60003"/>
                  </a:lnTo>
                  <a:close/>
                  <a:moveTo>
                    <a:pt x="100327" y="6"/>
                  </a:moveTo>
                  <a:lnTo>
                    <a:pt x="96692" y="169"/>
                  </a:lnTo>
                  <a:lnTo>
                    <a:pt x="93058" y="338"/>
                  </a:lnTo>
                  <a:lnTo>
                    <a:pt x="89418" y="832"/>
                  </a:lnTo>
                  <a:lnTo>
                    <a:pt x="85783" y="1657"/>
                  </a:lnTo>
                  <a:lnTo>
                    <a:pt x="82312" y="2483"/>
                  </a:lnTo>
                  <a:lnTo>
                    <a:pt x="79009" y="3640"/>
                  </a:lnTo>
                  <a:lnTo>
                    <a:pt x="76032" y="5129"/>
                  </a:lnTo>
                  <a:lnTo>
                    <a:pt x="74543" y="5792"/>
                  </a:lnTo>
                  <a:lnTo>
                    <a:pt x="73385" y="6780"/>
                  </a:lnTo>
                  <a:lnTo>
                    <a:pt x="72066" y="7606"/>
                  </a:lnTo>
                  <a:lnTo>
                    <a:pt x="71071" y="8600"/>
                  </a:lnTo>
                  <a:lnTo>
                    <a:pt x="37518" y="42151"/>
                  </a:lnTo>
                  <a:lnTo>
                    <a:pt x="2646" y="42151"/>
                  </a:lnTo>
                  <a:lnTo>
                    <a:pt x="1658" y="42314"/>
                  </a:lnTo>
                  <a:lnTo>
                    <a:pt x="994" y="42483"/>
                  </a:lnTo>
                  <a:lnTo>
                    <a:pt x="331" y="42815"/>
                  </a:lnTo>
                  <a:lnTo>
                    <a:pt x="0" y="43309"/>
                  </a:lnTo>
                  <a:lnTo>
                    <a:pt x="0" y="43803"/>
                  </a:lnTo>
                  <a:lnTo>
                    <a:pt x="169" y="44466"/>
                  </a:lnTo>
                  <a:lnTo>
                    <a:pt x="500" y="45122"/>
                  </a:lnTo>
                  <a:lnTo>
                    <a:pt x="1157" y="45954"/>
                  </a:lnTo>
                  <a:lnTo>
                    <a:pt x="17520" y="62148"/>
                  </a:lnTo>
                  <a:lnTo>
                    <a:pt x="15375" y="64300"/>
                  </a:lnTo>
                  <a:lnTo>
                    <a:pt x="6449" y="65951"/>
                  </a:lnTo>
                  <a:lnTo>
                    <a:pt x="5454" y="66283"/>
                  </a:lnTo>
                  <a:lnTo>
                    <a:pt x="4628" y="66608"/>
                  </a:lnTo>
                  <a:lnTo>
                    <a:pt x="4134" y="67271"/>
                  </a:lnTo>
                  <a:lnTo>
                    <a:pt x="3803" y="67765"/>
                  </a:lnTo>
                  <a:lnTo>
                    <a:pt x="3803" y="68428"/>
                  </a:lnTo>
                  <a:lnTo>
                    <a:pt x="3965" y="69253"/>
                  </a:lnTo>
                  <a:lnTo>
                    <a:pt x="4297" y="69917"/>
                  </a:lnTo>
                  <a:lnTo>
                    <a:pt x="4960" y="70742"/>
                  </a:lnTo>
                  <a:lnTo>
                    <a:pt x="49253" y="115032"/>
                  </a:lnTo>
                  <a:lnTo>
                    <a:pt x="50085" y="115696"/>
                  </a:lnTo>
                  <a:lnTo>
                    <a:pt x="50742" y="116027"/>
                  </a:lnTo>
                  <a:lnTo>
                    <a:pt x="51567" y="116190"/>
                  </a:lnTo>
                  <a:lnTo>
                    <a:pt x="52230" y="116190"/>
                  </a:lnTo>
                  <a:lnTo>
                    <a:pt x="52725" y="115865"/>
                  </a:lnTo>
                  <a:lnTo>
                    <a:pt x="53388" y="115364"/>
                  </a:lnTo>
                  <a:lnTo>
                    <a:pt x="53719" y="114538"/>
                  </a:lnTo>
                  <a:lnTo>
                    <a:pt x="54051" y="113551"/>
                  </a:lnTo>
                  <a:lnTo>
                    <a:pt x="55702" y="104625"/>
                  </a:lnTo>
                  <a:lnTo>
                    <a:pt x="57847" y="102473"/>
                  </a:lnTo>
                  <a:lnTo>
                    <a:pt x="74049" y="118836"/>
                  </a:lnTo>
                  <a:lnTo>
                    <a:pt x="74874" y="119499"/>
                  </a:lnTo>
                  <a:lnTo>
                    <a:pt x="75538" y="119830"/>
                  </a:lnTo>
                  <a:lnTo>
                    <a:pt x="76194" y="119993"/>
                  </a:lnTo>
                  <a:lnTo>
                    <a:pt x="76695" y="119993"/>
                  </a:lnTo>
                  <a:lnTo>
                    <a:pt x="77189" y="119661"/>
                  </a:lnTo>
                  <a:lnTo>
                    <a:pt x="77520" y="119005"/>
                  </a:lnTo>
                  <a:lnTo>
                    <a:pt x="77683" y="118342"/>
                  </a:lnTo>
                  <a:lnTo>
                    <a:pt x="77852" y="117347"/>
                  </a:lnTo>
                  <a:lnTo>
                    <a:pt x="77852" y="82476"/>
                  </a:lnTo>
                  <a:lnTo>
                    <a:pt x="111398" y="48925"/>
                  </a:lnTo>
                  <a:lnTo>
                    <a:pt x="112393" y="47937"/>
                  </a:lnTo>
                  <a:lnTo>
                    <a:pt x="113219" y="46611"/>
                  </a:lnTo>
                  <a:lnTo>
                    <a:pt x="114213" y="45291"/>
                  </a:lnTo>
                  <a:lnTo>
                    <a:pt x="114870" y="43972"/>
                  </a:lnTo>
                  <a:lnTo>
                    <a:pt x="116359" y="40994"/>
                  </a:lnTo>
                  <a:lnTo>
                    <a:pt x="117516" y="37685"/>
                  </a:lnTo>
                  <a:lnTo>
                    <a:pt x="118341" y="34220"/>
                  </a:lnTo>
                  <a:lnTo>
                    <a:pt x="119167" y="30580"/>
                  </a:lnTo>
                  <a:lnTo>
                    <a:pt x="119668" y="26946"/>
                  </a:lnTo>
                  <a:lnTo>
                    <a:pt x="119830" y="23312"/>
                  </a:lnTo>
                  <a:lnTo>
                    <a:pt x="119993" y="19671"/>
                  </a:lnTo>
                  <a:lnTo>
                    <a:pt x="119993" y="16369"/>
                  </a:lnTo>
                  <a:lnTo>
                    <a:pt x="119830" y="13229"/>
                  </a:lnTo>
                  <a:lnTo>
                    <a:pt x="119499" y="10252"/>
                  </a:lnTo>
                  <a:lnTo>
                    <a:pt x="119005" y="7775"/>
                  </a:lnTo>
                  <a:lnTo>
                    <a:pt x="118511" y="5623"/>
                  </a:lnTo>
                  <a:lnTo>
                    <a:pt x="117847" y="3972"/>
                  </a:lnTo>
                  <a:lnTo>
                    <a:pt x="117353" y="3309"/>
                  </a:lnTo>
                  <a:lnTo>
                    <a:pt x="117022" y="2984"/>
                  </a:lnTo>
                  <a:lnTo>
                    <a:pt x="116690" y="2652"/>
                  </a:lnTo>
                  <a:lnTo>
                    <a:pt x="116027" y="2151"/>
                  </a:lnTo>
                  <a:lnTo>
                    <a:pt x="114376" y="1495"/>
                  </a:lnTo>
                  <a:lnTo>
                    <a:pt x="112230" y="1001"/>
                  </a:lnTo>
                  <a:lnTo>
                    <a:pt x="109747" y="500"/>
                  </a:lnTo>
                  <a:lnTo>
                    <a:pt x="106776" y="169"/>
                  </a:lnTo>
                  <a:lnTo>
                    <a:pt x="103636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dk1"/>
                </a:buClr>
              </a:pPr>
              <a:endParaRPr sz="21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01" y="40"/>
                  </a:moveTo>
                  <a:lnTo>
                    <a:pt x="76002" y="1023"/>
                  </a:lnTo>
                  <a:lnTo>
                    <a:pt x="69004" y="3028"/>
                  </a:lnTo>
                  <a:lnTo>
                    <a:pt x="62005" y="6016"/>
                  </a:lnTo>
                  <a:lnTo>
                    <a:pt x="56030" y="11009"/>
                  </a:lnTo>
                  <a:lnTo>
                    <a:pt x="50013" y="20013"/>
                  </a:lnTo>
                  <a:lnTo>
                    <a:pt x="41009" y="34010"/>
                  </a:lnTo>
                  <a:lnTo>
                    <a:pt x="23042" y="71009"/>
                  </a:lnTo>
                  <a:lnTo>
                    <a:pt x="7039" y="104979"/>
                  </a:lnTo>
                  <a:lnTo>
                    <a:pt x="40" y="120000"/>
                  </a:lnTo>
                  <a:lnTo>
                    <a:pt x="40" y="120000"/>
                  </a:lnTo>
                  <a:lnTo>
                    <a:pt x="15020" y="113001"/>
                  </a:lnTo>
                  <a:lnTo>
                    <a:pt x="49031" y="96998"/>
                  </a:lnTo>
                  <a:lnTo>
                    <a:pt x="85989" y="78990"/>
                  </a:lnTo>
                  <a:lnTo>
                    <a:pt x="99986" y="69986"/>
                  </a:lnTo>
                  <a:lnTo>
                    <a:pt x="108990" y="64010"/>
                  </a:lnTo>
                  <a:lnTo>
                    <a:pt x="113983" y="57994"/>
                  </a:lnTo>
                  <a:lnTo>
                    <a:pt x="116971" y="50995"/>
                  </a:lnTo>
                  <a:lnTo>
                    <a:pt x="118976" y="43997"/>
                  </a:lnTo>
                  <a:lnTo>
                    <a:pt x="120000" y="36998"/>
                  </a:lnTo>
                  <a:lnTo>
                    <a:pt x="118976" y="30000"/>
                  </a:lnTo>
                  <a:lnTo>
                    <a:pt x="116971" y="23001"/>
                  </a:lnTo>
                  <a:lnTo>
                    <a:pt x="113983" y="17025"/>
                  </a:lnTo>
                  <a:lnTo>
                    <a:pt x="108990" y="11009"/>
                  </a:lnTo>
                  <a:lnTo>
                    <a:pt x="103015" y="6016"/>
                  </a:lnTo>
                  <a:lnTo>
                    <a:pt x="96998" y="3028"/>
                  </a:lnTo>
                  <a:lnTo>
                    <a:pt x="90000" y="1023"/>
                  </a:lnTo>
                  <a:lnTo>
                    <a:pt x="83001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dk1"/>
                </a:buClr>
              </a:pPr>
              <a:endParaRPr sz="21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706" y="0"/>
                  </a:moveTo>
                  <a:lnTo>
                    <a:pt x="62328" y="1594"/>
                  </a:lnTo>
                  <a:lnTo>
                    <a:pt x="53014" y="4720"/>
                  </a:lnTo>
                  <a:lnTo>
                    <a:pt x="45231" y="9377"/>
                  </a:lnTo>
                  <a:lnTo>
                    <a:pt x="37384" y="15629"/>
                  </a:lnTo>
                  <a:lnTo>
                    <a:pt x="29601" y="24944"/>
                  </a:lnTo>
                  <a:lnTo>
                    <a:pt x="23413" y="38979"/>
                  </a:lnTo>
                  <a:lnTo>
                    <a:pt x="17161" y="56140"/>
                  </a:lnTo>
                  <a:lnTo>
                    <a:pt x="10909" y="74832"/>
                  </a:lnTo>
                  <a:lnTo>
                    <a:pt x="3125" y="107559"/>
                  </a:lnTo>
                  <a:lnTo>
                    <a:pt x="0" y="120000"/>
                  </a:lnTo>
                  <a:lnTo>
                    <a:pt x="0" y="120000"/>
                  </a:lnTo>
                  <a:lnTo>
                    <a:pt x="14035" y="118468"/>
                  </a:lnTo>
                  <a:lnTo>
                    <a:pt x="46762" y="109090"/>
                  </a:lnTo>
                  <a:lnTo>
                    <a:pt x="63923" y="104433"/>
                  </a:lnTo>
                  <a:lnTo>
                    <a:pt x="81020" y="98181"/>
                  </a:lnTo>
                  <a:lnTo>
                    <a:pt x="96650" y="90398"/>
                  </a:lnTo>
                  <a:lnTo>
                    <a:pt x="105964" y="84146"/>
                  </a:lnTo>
                  <a:lnTo>
                    <a:pt x="112216" y="76363"/>
                  </a:lnTo>
                  <a:lnTo>
                    <a:pt x="116874" y="67049"/>
                  </a:lnTo>
                  <a:lnTo>
                    <a:pt x="120000" y="59202"/>
                  </a:lnTo>
                  <a:lnTo>
                    <a:pt x="120000" y="49888"/>
                  </a:lnTo>
                  <a:lnTo>
                    <a:pt x="120000" y="40510"/>
                  </a:lnTo>
                  <a:lnTo>
                    <a:pt x="116874" y="31196"/>
                  </a:lnTo>
                  <a:lnTo>
                    <a:pt x="112216" y="23413"/>
                  </a:lnTo>
                  <a:lnTo>
                    <a:pt x="105964" y="15629"/>
                  </a:lnTo>
                  <a:lnTo>
                    <a:pt x="98181" y="9377"/>
                  </a:lnTo>
                  <a:lnTo>
                    <a:pt x="90398" y="4720"/>
                  </a:lnTo>
                  <a:lnTo>
                    <a:pt x="81020" y="1594"/>
                  </a:lnTo>
                  <a:lnTo>
                    <a:pt x="717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dk1"/>
                </a:buClr>
              </a:pPr>
              <a:endParaRPr sz="21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581250" y="4634875"/>
              <a:ext cx="47049" cy="47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765" y="63"/>
                  </a:moveTo>
                  <a:lnTo>
                    <a:pt x="52986" y="3124"/>
                  </a:lnTo>
                  <a:lnTo>
                    <a:pt x="43613" y="7842"/>
                  </a:lnTo>
                  <a:lnTo>
                    <a:pt x="35834" y="14027"/>
                  </a:lnTo>
                  <a:lnTo>
                    <a:pt x="29649" y="23400"/>
                  </a:lnTo>
                  <a:lnTo>
                    <a:pt x="21806" y="38958"/>
                  </a:lnTo>
                  <a:lnTo>
                    <a:pt x="15621" y="56110"/>
                  </a:lnTo>
                  <a:lnTo>
                    <a:pt x="10903" y="73198"/>
                  </a:lnTo>
                  <a:lnTo>
                    <a:pt x="1594" y="105908"/>
                  </a:lnTo>
                  <a:lnTo>
                    <a:pt x="63" y="119936"/>
                  </a:lnTo>
                  <a:lnTo>
                    <a:pt x="12497" y="116811"/>
                  </a:lnTo>
                  <a:lnTo>
                    <a:pt x="45207" y="109032"/>
                  </a:lnTo>
                  <a:lnTo>
                    <a:pt x="63889" y="102848"/>
                  </a:lnTo>
                  <a:lnTo>
                    <a:pt x="81041" y="96599"/>
                  </a:lnTo>
                  <a:lnTo>
                    <a:pt x="95005" y="90350"/>
                  </a:lnTo>
                  <a:lnTo>
                    <a:pt x="104378" y="82571"/>
                  </a:lnTo>
                  <a:lnTo>
                    <a:pt x="110626" y="74792"/>
                  </a:lnTo>
                  <a:lnTo>
                    <a:pt x="115281" y="67013"/>
                  </a:lnTo>
                  <a:lnTo>
                    <a:pt x="118405" y="57640"/>
                  </a:lnTo>
                  <a:lnTo>
                    <a:pt x="119936" y="48331"/>
                  </a:lnTo>
                  <a:lnTo>
                    <a:pt x="118405" y="38958"/>
                  </a:lnTo>
                  <a:lnTo>
                    <a:pt x="115281" y="29649"/>
                  </a:lnTo>
                  <a:lnTo>
                    <a:pt x="110626" y="21870"/>
                  </a:lnTo>
                  <a:lnTo>
                    <a:pt x="104378" y="14027"/>
                  </a:lnTo>
                  <a:lnTo>
                    <a:pt x="96599" y="7842"/>
                  </a:lnTo>
                  <a:lnTo>
                    <a:pt x="88820" y="3124"/>
                  </a:lnTo>
                  <a:lnTo>
                    <a:pt x="79447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dk1"/>
                </a:buClr>
              </a:pPr>
              <a:endParaRPr sz="21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Shape 219"/>
          <p:cNvSpPr txBox="1"/>
          <p:nvPr/>
        </p:nvSpPr>
        <p:spPr>
          <a:xfrm rot="-1524329">
            <a:off x="-58495" y="654530"/>
            <a:ext cx="3149837" cy="437298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t-IT" sz="2100" b="1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541340" y="541337"/>
            <a:ext cx="9744075" cy="1353344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it-IT" sz="5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Mobilità premio: STRASBURGO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541340" y="1894682"/>
            <a:ext cx="9744075" cy="5358866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 marL="405904" indent="-405904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3300" dirty="0">
                <a:solidFill>
                  <a:srgbClr val="FF0000"/>
                </a:solidFill>
              </a:rPr>
              <a:t>11 alunni e 1 docente</a:t>
            </a:r>
            <a:r>
              <a:rPr lang="it-IT" sz="3300" dirty="0"/>
              <a:t> partecipano </a:t>
            </a:r>
            <a:r>
              <a:rPr lang="it-IT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una seduta del Parlamento Europeo        [</a:t>
            </a:r>
            <a:r>
              <a:rPr lang="it-IT" sz="3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Euroscola</a:t>
            </a:r>
            <a:r>
              <a:rPr lang="it-IT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            </a:t>
            </a:r>
          </a:p>
          <a:p>
            <a:pPr marL="405904" indent="-405904">
              <a:spcBef>
                <a:spcPts val="663"/>
              </a:spcBef>
              <a:buClr>
                <a:schemeClr val="dk1"/>
              </a:buClr>
              <a:buSzPct val="100000"/>
              <a:buNone/>
            </a:pPr>
            <a:endParaRPr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Shape 266" descr="bandiera dell'Unione europea in forma di cuore">
            <a:hlinkClick r:id="rId3"/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" y="6946773"/>
            <a:ext cx="1320919" cy="117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 descr="bandiera dell'Unione europea in forma di cuore">
            <a:hlinkClick r:id="rId3"/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9676349" y="3"/>
            <a:ext cx="1150400" cy="102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 descr="pleniere_PE_Sc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157811" y="3687938"/>
            <a:ext cx="4601369" cy="290596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7759174" y="7526096"/>
            <a:ext cx="2526240" cy="432318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fld id="{00000000-1234-1234-1234-123412341234}" type="slidenum">
              <a:rPr lang="it-IT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buSzPct val="25000"/>
              </a:pPr>
              <a:t>33</a:t>
            </a:fld>
            <a:endParaRPr lang="it-IT" sz="14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/>
          <p:nvPr/>
        </p:nvSpPr>
        <p:spPr>
          <a:xfrm rot="-1524329">
            <a:off x="-125168" y="514153"/>
            <a:ext cx="3149837" cy="437298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t-IT" sz="2100" b="1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1263121" y="360892"/>
            <a:ext cx="9383183" cy="1353344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PROGETTI  FINANZIATI DALL’U.E.</a:t>
            </a:r>
            <a:b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ERASMUS </a:t>
            </a:r>
            <a:r>
              <a:rPr lang="it-IT" sz="3300" b="1" dirty="0"/>
              <a:t>+ PER ALUNNI </a:t>
            </a:r>
            <a: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it-IT" sz="3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541337" y="1894681"/>
            <a:ext cx="4781815" cy="5954713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 marL="405904" indent="-40590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5904" indent="-435970">
              <a:spcBef>
                <a:spcPts val="47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dirty="0"/>
              <a:t>P</a:t>
            </a:r>
            <a:r>
              <a:rPr lang="it-I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rogetto Azione Chiave 2, </a:t>
            </a:r>
          </a:p>
          <a:p>
            <a:pPr marL="0" indent="0">
              <a:spcBef>
                <a:spcPts val="474"/>
              </a:spcBef>
              <a:spcAft>
                <a:spcPts val="0"/>
              </a:spcAft>
              <a:buNone/>
            </a:pPr>
            <a:r>
              <a:rPr lang="it-IT" sz="2800" dirty="0"/>
              <a:t>“</a:t>
            </a:r>
            <a:r>
              <a:rPr lang="it-IT" sz="2800" dirty="0" err="1"/>
              <a:t>Making</a:t>
            </a:r>
            <a:r>
              <a:rPr lang="it-IT" sz="2800" dirty="0"/>
              <a:t> </a:t>
            </a:r>
            <a:r>
              <a:rPr lang="it-IT" sz="2800" dirty="0" err="1"/>
              <a:t>school</a:t>
            </a:r>
            <a:r>
              <a:rPr lang="it-IT" sz="2800" dirty="0"/>
              <a:t> a home </a:t>
            </a:r>
            <a:r>
              <a:rPr lang="it-IT" sz="2800" dirty="0" err="1"/>
              <a:t>for</a:t>
            </a:r>
            <a:r>
              <a:rPr lang="it-IT" sz="2800" dirty="0"/>
              <a:t> </a:t>
            </a:r>
            <a:r>
              <a:rPr lang="it-IT" sz="2800" dirty="0" err="1"/>
              <a:t>each</a:t>
            </a:r>
            <a:r>
              <a:rPr lang="it-IT" sz="2800" dirty="0"/>
              <a:t> </a:t>
            </a:r>
            <a:r>
              <a:rPr lang="it-IT" sz="2800" dirty="0" err="1"/>
              <a:t>student</a:t>
            </a:r>
            <a:r>
              <a:rPr lang="it-IT" sz="2800" dirty="0"/>
              <a:t>” , durata </a:t>
            </a:r>
            <a:r>
              <a:rPr lang="it-I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2016-2019</a:t>
            </a:r>
            <a:r>
              <a:rPr lang="it-IT" sz="2800" dirty="0"/>
              <a:t>, </a:t>
            </a:r>
            <a:r>
              <a:rPr lang="it-IT" sz="2800" b="1" dirty="0">
                <a:solidFill>
                  <a:srgbClr val="FF0000"/>
                </a:solidFill>
              </a:rPr>
              <a:t>36 STUDENTI PARTONO PER 1 SETTIMANA</a:t>
            </a:r>
          </a:p>
          <a:p>
            <a:pPr marL="0" indent="0">
              <a:spcBef>
                <a:spcPts val="474"/>
              </a:spcBef>
              <a:spcAft>
                <a:spcPts val="0"/>
              </a:spcAft>
              <a:buNone/>
            </a:pPr>
            <a:endParaRPr lang="it-IT" sz="2800" b="1" dirty="0">
              <a:solidFill>
                <a:srgbClr val="FF0000"/>
              </a:solidFill>
            </a:endParaRPr>
          </a:p>
          <a:p>
            <a:pPr marL="541203" indent="-451002">
              <a:spcBef>
                <a:spcPts val="474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it-IT" sz="2800" b="1" dirty="0">
                <a:solidFill>
                  <a:srgbClr val="FF0000"/>
                </a:solidFill>
              </a:rPr>
              <a:t>DESTINAZIONI SPAGNA, BELGIO, SVEZIA, LUSSEMBURGO, GERMANIA </a:t>
            </a:r>
          </a:p>
          <a:p>
            <a:pPr marL="0" indent="0">
              <a:spcBef>
                <a:spcPts val="474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</p:txBody>
      </p:sp>
      <p:pic>
        <p:nvPicPr>
          <p:cNvPr id="298" name="Shape 298" descr="ANd9GcQSlPIO5Sjae93OhWkpmzc1SH1NVoEJj4o86Vt0wkuBgSk4DbWz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80446" y="6932129"/>
            <a:ext cx="1714235" cy="118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 descr="ANd9GcQSlPIO5Sjae93OhWkpmzc1SH1NVoEJj4o86Vt0wkuBgSk4DbWz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608918" y="6932129"/>
            <a:ext cx="1714235" cy="118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 descr="ANd9GcQSlPIO5Sjae93OhWkpmzc1SH1NVoEJj4o86Vt0wkuBgSk4DbWz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947166" y="6932129"/>
            <a:ext cx="1714235" cy="118781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7759171" y="7526095"/>
            <a:ext cx="2526242" cy="432289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fld id="{00000000-1234-1234-1234-123412341234}" type="slidenum">
              <a:rPr lang="it-IT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buSzPct val="25000"/>
              </a:pPr>
              <a:t>34</a:t>
            </a:fld>
            <a:endParaRPr lang="it-IT" sz="14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/>
          <p:nvPr/>
        </p:nvSpPr>
        <p:spPr>
          <a:xfrm rot="-1524200">
            <a:off x="-58496" y="474162"/>
            <a:ext cx="3149768" cy="437256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t-IT" sz="2100" b="1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  <p:pic>
        <p:nvPicPr>
          <p:cNvPr id="303" name="Shape 303" descr="C:\Users\mary\Desktop\Erasmus+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413375" y="3490738"/>
            <a:ext cx="5052483" cy="231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1263121" y="360892"/>
            <a:ext cx="9383183" cy="1353344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PROGETTI  FINANZIATI DALL’U.E.: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ERASMUS </a:t>
            </a:r>
            <a:r>
              <a:rPr lang="it-IT" sz="3300" b="1" dirty="0"/>
              <a:t>+ PER ALUNNI </a:t>
            </a:r>
            <a: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it-IT" sz="3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541337" y="1894681"/>
            <a:ext cx="4781815" cy="5954713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 marL="405904" indent="-40590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474"/>
              </a:spcBef>
              <a:buNone/>
            </a:pPr>
            <a:r>
              <a:rPr lang="it-IT" sz="2800" dirty="0"/>
              <a:t>Progetto Azione chiave 229, </a:t>
            </a:r>
            <a:r>
              <a:rPr lang="it-IT" sz="2800" dirty="0" err="1"/>
              <a:t>Tracing</a:t>
            </a:r>
            <a:r>
              <a:rPr lang="it-IT" sz="2800" dirty="0"/>
              <a:t> and </a:t>
            </a:r>
            <a:r>
              <a:rPr lang="it-IT" sz="2800" dirty="0" err="1"/>
              <a:t>Shaping</a:t>
            </a:r>
            <a:r>
              <a:rPr lang="it-IT" sz="2800" dirty="0"/>
              <a:t>,  durata 2018-2020 </a:t>
            </a:r>
            <a:r>
              <a:rPr lang="it-IT" sz="2800" b="1" dirty="0">
                <a:solidFill>
                  <a:srgbClr val="FF0000"/>
                </a:solidFill>
              </a:rPr>
              <a:t>24 STUDENTI PARTONO PER 1 SETTIMANA</a:t>
            </a:r>
          </a:p>
          <a:p>
            <a:pPr marL="541203" indent="-451002">
              <a:spcBef>
                <a:spcPts val="474"/>
              </a:spcBef>
              <a:buClr>
                <a:srgbClr val="FF0000"/>
              </a:buClr>
            </a:pPr>
            <a:endParaRPr lang="it-IT" sz="2800" b="1" dirty="0">
              <a:solidFill>
                <a:srgbClr val="FF0000"/>
              </a:solidFill>
            </a:endParaRPr>
          </a:p>
          <a:p>
            <a:pPr marL="541203" indent="-451002">
              <a:spcBef>
                <a:spcPts val="474"/>
              </a:spcBef>
              <a:buClr>
                <a:srgbClr val="FF0000"/>
              </a:buClr>
              <a:buNone/>
            </a:pPr>
            <a:r>
              <a:rPr lang="it-IT" sz="2800" b="1" dirty="0">
                <a:solidFill>
                  <a:srgbClr val="FF0000"/>
                </a:solidFill>
              </a:rPr>
              <a:t>DESTINAZIONI  GERMANIA, PORTOGALLO, SPAGNA</a:t>
            </a:r>
            <a:endParaRPr lang="it-IT" sz="2800" dirty="0">
              <a:solidFill>
                <a:srgbClr val="000000"/>
              </a:solidFill>
            </a:endParaRPr>
          </a:p>
        </p:txBody>
      </p:sp>
      <p:pic>
        <p:nvPicPr>
          <p:cNvPr id="310" name="Shape 310" descr="ANd9GcQSlPIO5Sjae93OhWkpmzc1SH1NVoEJj4o86Vt0wkuBgSk4DbWz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80446" y="6932129"/>
            <a:ext cx="1714235" cy="118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 descr="ANd9GcQSlPIO5Sjae93OhWkpmzc1SH1NVoEJj4o86Vt0wkuBgSk4DbWz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608918" y="6932129"/>
            <a:ext cx="1714235" cy="118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 descr="ANd9GcQSlPIO5Sjae93OhWkpmzc1SH1NVoEJj4o86Vt0wkuBgSk4DbWz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947166" y="6932129"/>
            <a:ext cx="1714235" cy="118781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7759171" y="7526095"/>
            <a:ext cx="2526242" cy="432289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fld id="{00000000-1234-1234-1234-123412341234}" type="slidenum">
              <a:rPr lang="it-IT"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buSzPct val="25000"/>
              </a:pPr>
              <a:t>35</a:t>
            </a:fld>
            <a:endParaRPr lang="it-IT" sz="14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/>
          <p:nvPr/>
        </p:nvSpPr>
        <p:spPr>
          <a:xfrm rot="-1524200">
            <a:off x="-58496" y="474162"/>
            <a:ext cx="3149768" cy="437256"/>
          </a:xfrm>
          <a:prstGeom prst="rect">
            <a:avLst/>
          </a:prstGeom>
          <a:noFill/>
          <a:ln>
            <a:noFill/>
          </a:ln>
        </p:spPr>
        <p:txBody>
          <a:bodyPr lIns="108222" tIns="54097" rIns="108222" bIns="54097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t-IT" sz="2100" b="1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  <p:pic>
        <p:nvPicPr>
          <p:cNvPr id="315" name="Shape 315" descr="C:\Users\mary\Desktop\Erasmus+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413375" y="3490738"/>
            <a:ext cx="5052483" cy="231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36</a:t>
            </a:fld>
            <a:endParaRPr lang="it-IT" dirty="0"/>
          </a:p>
        </p:txBody>
      </p:sp>
      <p:pic>
        <p:nvPicPr>
          <p:cNvPr id="5" name="Immagine 4" descr="alternanza-scuola-lavo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676" y="4060031"/>
            <a:ext cx="8932069" cy="2887134"/>
          </a:xfrm>
          <a:prstGeom prst="rect">
            <a:avLst/>
          </a:prstGeom>
        </p:spPr>
      </p:pic>
      <p:pic>
        <p:nvPicPr>
          <p:cNvPr id="8" name="Immagine 7" descr="progaltern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8699" y="6568930"/>
            <a:ext cx="3890862" cy="1551142"/>
          </a:xfrm>
          <a:prstGeom prst="rect">
            <a:avLst/>
          </a:prstGeom>
        </p:spPr>
      </p:pic>
      <p:pic>
        <p:nvPicPr>
          <p:cNvPr id="7" name="Immagine 6" descr="pcto ex asl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2676" y="3"/>
            <a:ext cx="8932069" cy="4330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37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224"/>
            <a:ext cx="10826750" cy="80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94681" y="325179"/>
            <a:ext cx="6947165" cy="1353344"/>
          </a:xfrm>
        </p:spPr>
        <p:txBody>
          <a:bodyPr/>
          <a:lstStyle/>
          <a:p>
            <a:r>
              <a:rPr lang="it-IT" sz="4500" b="1" dirty="0" smtClean="0">
                <a:latin typeface="Comic Sans MS" pitchFamily="66" charset="0"/>
              </a:rPr>
              <a:t>Corsi di recupero </a:t>
            </a:r>
            <a:br>
              <a:rPr lang="it-IT" sz="4500" b="1" dirty="0" smtClean="0">
                <a:latin typeface="Comic Sans MS" pitchFamily="66" charset="0"/>
              </a:rPr>
            </a:br>
            <a:r>
              <a:rPr lang="it-IT" sz="4500" b="1" dirty="0" smtClean="0">
                <a:latin typeface="Comic Sans MS" pitchFamily="66" charset="0"/>
              </a:rPr>
              <a:t>… e potenziamento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1786" y="2706690"/>
            <a:ext cx="9744076" cy="580998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200" b="1" dirty="0" smtClean="0">
                <a:latin typeface="Comic Sans MS" pitchFamily="66" charset="0"/>
              </a:rPr>
              <a:t>Corsi di approfondimento</a:t>
            </a:r>
            <a:endParaRPr lang="it-IT" sz="22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it-IT" sz="2200" dirty="0" smtClean="0">
                <a:latin typeface="Comic Sans MS" pitchFamily="66" charset="0"/>
              </a:rPr>
              <a:t>Sono corsi destinati alle classi finali, strutturati in modo da soddisfare i bisogni formativi degli studenti in vista dell’Esame di Stato. </a:t>
            </a:r>
            <a:endParaRPr lang="it-IT" sz="2200" b="1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200" b="1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200" b="1" dirty="0" smtClean="0">
                <a:latin typeface="Comic Sans MS" pitchFamily="66" charset="0"/>
              </a:rPr>
              <a:t>Attività di recupero, sostegno e potenziamento</a:t>
            </a:r>
            <a:endParaRPr lang="it-IT" sz="22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it-IT" sz="2200" dirty="0" smtClean="0">
                <a:latin typeface="Comic Sans MS" pitchFamily="66" charset="0"/>
              </a:rPr>
              <a:t>La motivazione allo studio, pur essendo condizione necessaria per il successo scolastico, può, in alcuni casi, rivelarsi non sufficiente. Pertanto la scuola, al fine di garantire a tutti gli studenti la possibilità di conseguire gli obiettivi formativi prefissati, promuove le seguenti iniziative:</a:t>
            </a:r>
          </a:p>
          <a:p>
            <a:pPr>
              <a:lnSpc>
                <a:spcPct val="80000"/>
              </a:lnSpc>
            </a:pPr>
            <a:r>
              <a:rPr lang="it-IT" sz="2200" dirty="0" smtClean="0">
                <a:latin typeface="Comic Sans MS" pitchFamily="66" charset="0"/>
              </a:rPr>
              <a:t>Sportelli di potenziamento</a:t>
            </a:r>
          </a:p>
          <a:p>
            <a:pPr>
              <a:lnSpc>
                <a:spcPct val="80000"/>
              </a:lnSpc>
            </a:pPr>
            <a:r>
              <a:rPr lang="it-IT" sz="2200" dirty="0" smtClean="0">
                <a:latin typeface="Comic Sans MS" pitchFamily="66" charset="0"/>
              </a:rPr>
              <a:t>corsi di recupero in itinere</a:t>
            </a:r>
          </a:p>
          <a:p>
            <a:pPr>
              <a:lnSpc>
                <a:spcPct val="80000"/>
              </a:lnSpc>
            </a:pPr>
            <a:r>
              <a:rPr lang="it-IT" sz="2200" dirty="0" smtClean="0">
                <a:latin typeface="Comic Sans MS" pitchFamily="66" charset="0"/>
              </a:rPr>
              <a:t>corsi di recupero, sostegno, potenziamento e approfondimento in orario extracurricolare/pomeridiano</a:t>
            </a:r>
          </a:p>
          <a:p>
            <a:pPr>
              <a:lnSpc>
                <a:spcPct val="80000"/>
              </a:lnSpc>
            </a:pPr>
            <a:endParaRPr lang="it-IT" sz="22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endParaRPr lang="it-IT" sz="2200" dirty="0" smtClean="0">
              <a:latin typeface="Comic Sans MS" pitchFamily="66" charset="0"/>
            </a:endParaRPr>
          </a:p>
        </p:txBody>
      </p:sp>
      <p:pic>
        <p:nvPicPr>
          <p:cNvPr id="71684" name="Picture 6" descr="u11208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15"/>
            <a:ext cx="1917239" cy="187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1" descr="C:\Users\Utente\AppData\Local\Microsoft\Windows\Temporary Internet Files\Content.IE5\Z762T09B\MC9000533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2076" y="19"/>
            <a:ext cx="1706718" cy="240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38</a:t>
            </a:fld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10826750" cy="812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13376" y="2616471"/>
            <a:ext cx="5142706" cy="5358866"/>
          </a:xfrm>
        </p:spPr>
        <p:txBody>
          <a:bodyPr/>
          <a:lstStyle/>
          <a:p>
            <a:pPr>
              <a:buFontTx/>
              <a:buNone/>
            </a:pPr>
            <a:r>
              <a:rPr lang="it-IT" dirty="0" smtClean="0"/>
              <a:t>   </a:t>
            </a:r>
            <a:r>
              <a:rPr lang="it-IT" sz="2600" dirty="0" smtClean="0">
                <a:latin typeface="Comic Sans MS" pitchFamily="66" charset="0"/>
              </a:rPr>
              <a:t>L’acronimo BES si  riferisce a situazioni di difficoltà e/o di svantaggio dell’alunno, più o meno transitorie che lo limitano nell’apprendimento e nello sviluppo.</a:t>
            </a:r>
          </a:p>
          <a:p>
            <a:pPr>
              <a:buFontTx/>
              <a:buNone/>
            </a:pPr>
            <a:r>
              <a:rPr lang="it-IT" dirty="0" smtClean="0">
                <a:latin typeface="Comic Sans MS" pitchFamily="66" charset="0"/>
              </a:rPr>
              <a:t>   </a:t>
            </a:r>
            <a:r>
              <a:rPr lang="it-IT" sz="2200" dirty="0" smtClean="0">
                <a:latin typeface="Comic Sans MS" pitchFamily="66" charset="0"/>
              </a:rPr>
              <a:t>Per ciascun alunno vale il principio della </a:t>
            </a:r>
            <a:r>
              <a:rPr lang="it-IT" sz="2200" dirty="0" smtClean="0">
                <a:solidFill>
                  <a:srgbClr val="FF0066"/>
                </a:solidFill>
                <a:latin typeface="Comic Sans MS" pitchFamily="66" charset="0"/>
              </a:rPr>
              <a:t>personalizzazione dell’insegnamento</a:t>
            </a:r>
            <a:r>
              <a:rPr lang="it-IT" sz="2200" dirty="0" smtClean="0">
                <a:latin typeface="Comic Sans MS" pitchFamily="66" charset="0"/>
              </a:rPr>
              <a:t>, sancito dalla Legge 53/2003.</a:t>
            </a:r>
          </a:p>
          <a:p>
            <a:pPr>
              <a:buFontTx/>
              <a:buNone/>
            </a:pPr>
            <a:endParaRPr lang="it-IT" sz="2200" dirty="0" smtClean="0"/>
          </a:p>
          <a:p>
            <a:pPr>
              <a:buFontTx/>
              <a:buNone/>
            </a:pPr>
            <a:endParaRPr lang="it-IT" dirty="0" smtClean="0"/>
          </a:p>
          <a:p>
            <a:pPr algn="just" eaLnBrk="1" hangingPunct="1">
              <a:buFontTx/>
              <a:buNone/>
            </a:pPr>
            <a:endParaRPr lang="it-IT" dirty="0" smtClean="0"/>
          </a:p>
          <a:p>
            <a:endParaRPr lang="it-IT" sz="1900" dirty="0" smtClean="0"/>
          </a:p>
        </p:txBody>
      </p:sp>
      <p:pic>
        <p:nvPicPr>
          <p:cNvPr id="77827" name="Picture 7" descr="BES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341" y="3067583"/>
            <a:ext cx="4420923" cy="4420923"/>
          </a:xfrm>
        </p:spPr>
      </p:pic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451116" y="631578"/>
            <a:ext cx="9653852" cy="176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88" tIns="51593" rIns="103188" bIns="51593" anchor="ctr"/>
          <a:lstStyle/>
          <a:p>
            <a:pPr algn="ctr" eaLnBrk="0" hangingPunct="0"/>
            <a:r>
              <a:rPr lang="it-IT" sz="4500" b="1" dirty="0">
                <a:solidFill>
                  <a:schemeClr val="tx2"/>
                </a:solidFill>
                <a:latin typeface="Comic Sans MS" pitchFamily="66" charset="0"/>
              </a:rPr>
              <a:t>BES</a:t>
            </a:r>
            <a:br>
              <a:rPr lang="it-IT" sz="45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it-IT" sz="4500" b="1" dirty="0">
                <a:solidFill>
                  <a:schemeClr val="tx2"/>
                </a:solidFill>
                <a:latin typeface="Comic Sans MS" pitchFamily="66" charset="0"/>
              </a:rPr>
              <a:t>Bisogni Educativi Speciali </a:t>
            </a:r>
            <a:br>
              <a:rPr lang="it-IT" sz="45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it-IT" sz="1900" dirty="0">
                <a:solidFill>
                  <a:schemeClr val="tx2"/>
                </a:solidFill>
                <a:latin typeface="Comic Sans MS" pitchFamily="66" charset="0"/>
              </a:rPr>
              <a:t>Direttiva ministeriale del 27 dicembre 2012 </a:t>
            </a:r>
            <a:r>
              <a:rPr lang="it-IT" sz="1900" i="1" dirty="0">
                <a:solidFill>
                  <a:schemeClr val="tx2"/>
                </a:solidFill>
                <a:latin typeface="Comic Sans MS" pitchFamily="66" charset="0"/>
              </a:rPr>
              <a:t>“Strumenti di intervento per alunni con Bisogni Educativi Speciali e organizzazione territoriale per l’inclusione scolastica</a:t>
            </a:r>
            <a:r>
              <a:rPr lang="it-IT" sz="1900" dirty="0">
                <a:solidFill>
                  <a:schemeClr val="tx2"/>
                </a:solidFill>
                <a:latin typeface="Comic Sans MS" pitchFamily="66" charset="0"/>
              </a:rPr>
              <a:t>“. </a:t>
            </a:r>
            <a:br>
              <a:rPr lang="it-IT" sz="1900" dirty="0">
                <a:solidFill>
                  <a:schemeClr val="tx2"/>
                </a:solidFill>
                <a:latin typeface="Comic Sans MS" pitchFamily="66" charset="0"/>
              </a:rPr>
            </a:br>
            <a:endParaRPr lang="it-IT" sz="19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116D1-F817-4FE9-9FF9-9B4EA4E7F53C}" type="slidenum">
              <a:rPr lang="it-IT" smtClean="0"/>
              <a:pPr>
                <a:defRPr/>
              </a:pPr>
              <a:t>39</a:t>
            </a:fld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826750" cy="1659725"/>
          </a:xfrm>
        </p:spPr>
        <p:txBody>
          <a:bodyPr/>
          <a:lstStyle/>
          <a:p>
            <a:pPr eaLnBrk="1" hangingPunct="1"/>
            <a:r>
              <a:rPr lang="it-IT" sz="3300" dirty="0" smtClean="0"/>
              <a:t/>
            </a:r>
            <a:br>
              <a:rPr lang="it-IT" sz="3300" dirty="0" smtClean="0"/>
            </a:br>
            <a:r>
              <a:rPr lang="it-IT" sz="3300" dirty="0" smtClean="0"/>
              <a:t/>
            </a:r>
            <a:br>
              <a:rPr lang="it-IT" sz="3300" dirty="0" smtClean="0"/>
            </a:br>
            <a:r>
              <a:rPr lang="it-IT" sz="2800" b="1" dirty="0" smtClean="0">
                <a:latin typeface="Comic Sans MS" pitchFamily="66" charset="0"/>
              </a:rPr>
              <a:t>Il Niccolò Machiavelli, dislocato su tre sedi, nasce a Roma nel 2000, ma ha alle sue spalle una lunga tradizione.</a:t>
            </a:r>
            <a:r>
              <a:rPr lang="it-IT" sz="3300" b="1" dirty="0" smtClean="0">
                <a:latin typeface="Comic Sans MS" pitchFamily="66" charset="0"/>
              </a:rPr>
              <a:t/>
            </a:r>
            <a:br>
              <a:rPr lang="it-IT" sz="3300" b="1" dirty="0" smtClean="0">
                <a:latin typeface="Comic Sans MS" pitchFamily="66" charset="0"/>
              </a:rPr>
            </a:br>
            <a:r>
              <a:rPr lang="it-IT" sz="3300" dirty="0" smtClean="0">
                <a:latin typeface="Comic Sans MS" pitchFamily="66" charset="0"/>
              </a:rPr>
              <a:t>      </a:t>
            </a:r>
            <a:r>
              <a:rPr lang="it-IT" sz="3300" dirty="0" smtClean="0"/>
              <a:t/>
            </a:r>
            <a:br>
              <a:rPr lang="it-IT" sz="33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it-IT" sz="2400" dirty="0" smtClean="0">
                <a:latin typeface="Comic Sans MS" pitchFamily="66" charset="0"/>
              </a:rPr>
              <a:t>                           </a:t>
            </a:r>
          </a:p>
          <a:p>
            <a:pPr eaLnBrk="1" hangingPunct="1">
              <a:lnSpc>
                <a:spcPct val="80000"/>
              </a:lnSpc>
              <a:buNone/>
            </a:pPr>
            <a:endParaRPr lang="it-IT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it-IT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it-IT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400" dirty="0" smtClean="0"/>
              <a:t>      </a:t>
            </a:r>
            <a:endParaRPr lang="it-IT" sz="1500" dirty="0" smtClean="0"/>
          </a:p>
        </p:txBody>
      </p:sp>
      <p:pic>
        <p:nvPicPr>
          <p:cNvPr id="28676" name="Picture 7" descr="supporto conico, giorno, ic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467" y="6924609"/>
            <a:ext cx="902229" cy="90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supporto conico, giorno, ic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038" y="6924609"/>
            <a:ext cx="812006" cy="81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supporto conico, giorno, ic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7388" y="6766719"/>
            <a:ext cx="992452" cy="99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082676" y="1353345"/>
          <a:ext cx="8751623" cy="6603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917"/>
                <a:gridCol w="5142706"/>
              </a:tblGrid>
              <a:tr h="2124170">
                <a:tc>
                  <a:txBody>
                    <a:bodyPr/>
                    <a:lstStyle/>
                    <a:p>
                      <a:endParaRPr lang="it-IT" sz="2800" dirty="0"/>
                    </a:p>
                  </a:txBody>
                  <a:tcPr marL="108267" marR="108267" marT="54134" marB="5413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it-IT" sz="21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L’</a:t>
                      </a:r>
                      <a:r>
                        <a:rPr lang="it-IT" sz="21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Istituto Magistrale </a:t>
                      </a:r>
                      <a:r>
                        <a:rPr lang="it-IT" sz="2100" b="1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Oriani</a:t>
                      </a:r>
                      <a:r>
                        <a:rPr lang="it-IT" sz="21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che fin dal 1936 ha avuto sede nell’edificio di  piazza Indipendenza 7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endParaRPr lang="it-IT" sz="210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endParaRPr lang="it-IT" sz="210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108267" marR="108267" marT="54134" marB="54134">
                    <a:solidFill>
                      <a:schemeClr val="accent2"/>
                    </a:solidFill>
                  </a:tcPr>
                </a:tc>
              </a:tr>
              <a:tr h="2124170">
                <a:tc>
                  <a:txBody>
                    <a:bodyPr/>
                    <a:lstStyle/>
                    <a:p>
                      <a:endParaRPr lang="it-IT" sz="2800" dirty="0"/>
                    </a:p>
                  </a:txBody>
                  <a:tcPr marL="108267" marR="108267" marT="54134" marB="5413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it-IT" sz="2100" b="1" dirty="0" smtClean="0">
                          <a:latin typeface="Comic Sans MS" pitchFamily="66" charset="0"/>
                        </a:rPr>
                        <a:t>Il Liceo classico Gaio </a:t>
                      </a:r>
                      <a:r>
                        <a:rPr lang="it-IT" sz="2100" b="1" dirty="0" err="1" smtClean="0">
                          <a:latin typeface="Comic Sans MS" pitchFamily="66" charset="0"/>
                        </a:rPr>
                        <a:t>Lucilio</a:t>
                      </a:r>
                      <a:r>
                        <a:rPr lang="it-IT" sz="2100" b="1" dirty="0" smtClean="0">
                          <a:latin typeface="Comic Sans MS" pitchFamily="66" charset="0"/>
                        </a:rPr>
                        <a:t> con sede in via dei Sabelli 86   (nello storico quartiere di San Lorenzo).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endParaRPr lang="it-IT" sz="2100" dirty="0" smtClean="0">
                        <a:latin typeface="Comic Sans MS" pitchFamily="66" charset="0"/>
                      </a:endParaRP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endParaRPr lang="it-IT" sz="2100" dirty="0" smtClean="0">
                        <a:latin typeface="Comic Sans MS" pitchFamily="66" charset="0"/>
                      </a:endParaRPr>
                    </a:p>
                  </a:txBody>
                  <a:tcPr marL="108267" marR="108267" marT="54134" marB="54134">
                    <a:solidFill>
                      <a:schemeClr val="accent2"/>
                    </a:solidFill>
                  </a:tcPr>
                </a:tc>
              </a:tr>
              <a:tr h="2355503">
                <a:tc>
                  <a:txBody>
                    <a:bodyPr/>
                    <a:lstStyle/>
                    <a:p>
                      <a:endParaRPr lang="it-IT" sz="2800" dirty="0"/>
                    </a:p>
                  </a:txBody>
                  <a:tcPr marL="108267" marR="108267" marT="54134" marB="5413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 smtClean="0">
                          <a:latin typeface="Comic Sans MS" pitchFamily="66" charset="0"/>
                        </a:rPr>
                        <a:t>A queste due sedi si è poi aggiunta la sede di via Giovanni da Procida 16 per far fronte alle crescenti richieste di iscrizioni.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endParaRPr lang="it-IT" sz="2100" dirty="0" smtClean="0">
                        <a:latin typeface="Comic Sans MS" pitchFamily="66" charset="0"/>
                      </a:endParaRPr>
                    </a:p>
                  </a:txBody>
                  <a:tcPr marL="108267" marR="108267" marT="54134" marB="54134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" name="Immagine 9" descr="machiavelli_aperto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458" y="1443567"/>
            <a:ext cx="2436019" cy="1714236"/>
          </a:xfrm>
          <a:prstGeom prst="rect">
            <a:avLst/>
          </a:prstGeom>
        </p:spPr>
      </p:pic>
      <p:pic>
        <p:nvPicPr>
          <p:cNvPr id="12" name="Picture 2" descr="C:\Users\Utente\Desktop\foto sabelli addrizza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235" y="3699140"/>
            <a:ext cx="2436019" cy="1714236"/>
          </a:xfrm>
          <a:prstGeom prst="rect">
            <a:avLst/>
          </a:prstGeom>
          <a:noFill/>
        </p:spPr>
      </p:pic>
      <p:pic>
        <p:nvPicPr>
          <p:cNvPr id="13" name="Immagine 12" descr="proci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24016" y="5774267"/>
            <a:ext cx="2792693" cy="18044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1339" y="3663444"/>
            <a:ext cx="5503598" cy="44566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200" dirty="0" smtClean="0">
                <a:latin typeface="Comic Sans MS" pitchFamily="66" charset="0"/>
              </a:rPr>
              <a:t>creare uno spazio favorevole all’apprendimento;</a:t>
            </a:r>
          </a:p>
          <a:p>
            <a:pPr>
              <a:lnSpc>
                <a:spcPct val="80000"/>
              </a:lnSpc>
            </a:pPr>
            <a:endParaRPr lang="it-IT" sz="22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it-IT" sz="2200" dirty="0" smtClean="0">
                <a:latin typeface="Comic Sans MS" pitchFamily="66" charset="0"/>
              </a:rPr>
              <a:t>creare un percorso didattico personalizzato per l’alunno con DSA;</a:t>
            </a:r>
            <a:br>
              <a:rPr lang="it-IT" sz="2200" dirty="0" smtClean="0">
                <a:latin typeface="Comic Sans MS" pitchFamily="66" charset="0"/>
              </a:rPr>
            </a:br>
            <a:endParaRPr lang="it-IT" sz="22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it-IT" sz="2200" dirty="0" smtClean="0">
                <a:latin typeface="Comic Sans MS" pitchFamily="66" charset="0"/>
              </a:rPr>
              <a:t>individuare metodologie didattiche adeguate e flessibili per i bisogni dello studente;</a:t>
            </a:r>
            <a:br>
              <a:rPr lang="it-IT" sz="2200" dirty="0" smtClean="0">
                <a:latin typeface="Comic Sans MS" pitchFamily="66" charset="0"/>
              </a:rPr>
            </a:br>
            <a:endParaRPr lang="it-IT" sz="22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it-IT" sz="2200" dirty="0" smtClean="0">
                <a:latin typeface="Comic Sans MS" pitchFamily="66" charset="0"/>
              </a:rPr>
              <a:t>utilizzare strumenti compensativi  e  prevedere  misure </a:t>
            </a:r>
            <a:r>
              <a:rPr lang="it-IT" sz="2200" dirty="0" err="1" smtClean="0">
                <a:latin typeface="Comic Sans MS" pitchFamily="66" charset="0"/>
              </a:rPr>
              <a:t>dispensative</a:t>
            </a:r>
            <a:r>
              <a:rPr lang="it-IT" sz="2200" dirty="0" smtClean="0">
                <a:latin typeface="Comic Sans MS" pitchFamily="66" charset="0"/>
              </a:rPr>
              <a:t>; </a:t>
            </a:r>
            <a:r>
              <a:rPr lang="it-IT" sz="2200" dirty="0" smtClean="0"/>
              <a:t/>
            </a:r>
            <a:br>
              <a:rPr lang="it-IT" sz="2200" dirty="0" smtClean="0"/>
            </a:br>
            <a:endParaRPr lang="it-IT" sz="2200" dirty="0" smtClean="0"/>
          </a:p>
          <a:p>
            <a:pPr>
              <a:lnSpc>
                <a:spcPct val="80000"/>
              </a:lnSpc>
              <a:buFontTx/>
              <a:buNone/>
            </a:pPr>
            <a:endParaRPr lang="it-IT" sz="2200" dirty="0" smtClean="0"/>
          </a:p>
          <a:p>
            <a:pPr>
              <a:lnSpc>
                <a:spcPct val="80000"/>
              </a:lnSpc>
            </a:pPr>
            <a:endParaRPr lang="it-IT" sz="2200" dirty="0" smtClean="0"/>
          </a:p>
        </p:txBody>
      </p:sp>
      <p:sp>
        <p:nvSpPr>
          <p:cNvPr id="8192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64507" y="3157822"/>
            <a:ext cx="4781813" cy="346418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it-IT" sz="2200" dirty="0" smtClean="0"/>
          </a:p>
          <a:p>
            <a:pPr>
              <a:lnSpc>
                <a:spcPct val="80000"/>
              </a:lnSpc>
            </a:pPr>
            <a:r>
              <a:rPr lang="it-IT" sz="2200" dirty="0" smtClean="0">
                <a:latin typeface="Comic Sans MS" pitchFamily="66" charset="0"/>
              </a:rPr>
              <a:t>collaborare con gli specialisti e la famiglia (concordando insieme i compiti a casa, le modalità di aiuto, le interrogazioni, la riduzione dei compiti …)</a:t>
            </a:r>
          </a:p>
          <a:p>
            <a:pPr>
              <a:lnSpc>
                <a:spcPct val="80000"/>
              </a:lnSpc>
            </a:pPr>
            <a:endParaRPr lang="it-IT" sz="22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it-IT" sz="2200" dirty="0" smtClean="0">
                <a:latin typeface="Comic Sans MS" pitchFamily="66" charset="0"/>
              </a:rPr>
              <a:t>organizzare l'attività didattica secondo metodologie e strategie che favoriscono il processo di apprendimento.</a:t>
            </a:r>
          </a:p>
          <a:p>
            <a:pPr>
              <a:lnSpc>
                <a:spcPct val="80000"/>
              </a:lnSpc>
            </a:pPr>
            <a:endParaRPr lang="it-IT" sz="2200" dirty="0" smtClean="0"/>
          </a:p>
        </p:txBody>
      </p:sp>
      <p:pic>
        <p:nvPicPr>
          <p:cNvPr id="81923" name="Picture 10" descr="Logo Beez, Three little Be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7802" y="270690"/>
            <a:ext cx="4691592" cy="151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812006" y="1714247"/>
            <a:ext cx="9653852" cy="153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188" tIns="51593" rIns="103188" bIns="51593">
            <a:spAutoFit/>
          </a:bodyPr>
          <a:lstStyle/>
          <a:p>
            <a:r>
              <a:rPr lang="it-IT" sz="3100" b="1" dirty="0">
                <a:latin typeface="Comic Sans MS" pitchFamily="66" charset="0"/>
              </a:rPr>
              <a:t>Liceo Machiavelli: </a:t>
            </a:r>
            <a:r>
              <a:rPr lang="it-IT" sz="3100" b="1" dirty="0" smtClean="0">
                <a:latin typeface="Comic Sans MS" pitchFamily="66" charset="0"/>
              </a:rPr>
              <a:t>grazie al continuo aggiornamento con corsi specifici, i  </a:t>
            </a:r>
            <a:r>
              <a:rPr lang="it-IT" sz="3100" b="1" dirty="0">
                <a:latin typeface="Comic Sans MS" pitchFamily="66" charset="0"/>
              </a:rPr>
              <a:t>docenti </a:t>
            </a:r>
            <a:r>
              <a:rPr lang="it-IT" sz="3100" b="1" dirty="0" smtClean="0">
                <a:latin typeface="Comic Sans MS" pitchFamily="66" charset="0"/>
              </a:rPr>
              <a:t> </a:t>
            </a:r>
            <a:r>
              <a:rPr lang="it-IT" sz="3100" b="1" dirty="0">
                <a:latin typeface="Comic Sans MS" pitchFamily="66" charset="0"/>
              </a:rPr>
              <a:t>intervengono per</a:t>
            </a:r>
            <a:r>
              <a:rPr lang="it-IT" sz="3100" dirty="0">
                <a:latin typeface="Comic Sans MS" pitchFamily="66" charset="0"/>
              </a:rPr>
              <a:t>: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40</a:t>
            </a:fld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41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60895" y="8"/>
            <a:ext cx="10104967" cy="1535355"/>
          </a:xfrm>
          <a:prstGeom prst="rect">
            <a:avLst/>
          </a:prstGeom>
        </p:spPr>
        <p:txBody>
          <a:bodyPr wrap="square" lIns="103188" tIns="51593" rIns="103188" bIns="51593">
            <a:spAutoFit/>
          </a:bodyPr>
          <a:lstStyle/>
          <a:p>
            <a:r>
              <a:rPr lang="it-IT" sz="3100" b="1" dirty="0" smtClean="0"/>
              <a:t>Favoriamo l’attuazione e la diffusione delle</a:t>
            </a:r>
          </a:p>
          <a:p>
            <a:r>
              <a:rPr lang="it-IT" sz="3100" b="1" dirty="0" smtClean="0"/>
              <a:t>LINEE </a:t>
            </a:r>
            <a:r>
              <a:rPr lang="it-IT" sz="3100" b="1" dirty="0" err="1" smtClean="0"/>
              <a:t>DI</a:t>
            </a:r>
            <a:r>
              <a:rPr lang="it-IT" sz="3100" b="1" dirty="0" smtClean="0"/>
              <a:t> INDIRIZZO PER FAVORIRE IL DIRITTO ALLO STUDIO DEGLI ALUNNI ADOTTATI</a:t>
            </a:r>
            <a:r>
              <a:rPr lang="it-IT" sz="3100" dirty="0" smtClean="0"/>
              <a:t> </a:t>
            </a:r>
            <a:endParaRPr lang="it-IT" sz="3100" dirty="0"/>
          </a:p>
        </p:txBody>
      </p:sp>
      <p:sp>
        <p:nvSpPr>
          <p:cNvPr id="6" name="Rettangolo 5"/>
          <p:cNvSpPr/>
          <p:nvPr/>
        </p:nvSpPr>
        <p:spPr>
          <a:xfrm>
            <a:off x="451118" y="4330709"/>
            <a:ext cx="9924521" cy="2812627"/>
          </a:xfrm>
          <a:prstGeom prst="rect">
            <a:avLst/>
          </a:prstGeom>
        </p:spPr>
        <p:txBody>
          <a:bodyPr wrap="square" lIns="103188" tIns="51593" rIns="103188" bIns="51593">
            <a:spAutoFit/>
          </a:bodyPr>
          <a:lstStyle/>
          <a:p>
            <a:pPr algn="just"/>
            <a:r>
              <a:rPr lang="it-IT" sz="2200" dirty="0" smtClean="0"/>
              <a:t>che intendono rappresentare un agevole strumento di lavoro, con l'obiettivo di fornire conoscenze e linee programmatiche a carattere teorico-metodologico che consentano alla scuola di garantire ai bambini e ai ragazzi adottati e alle loro famiglie ulteriori opportunità nel loro percorso di crescita</a:t>
            </a:r>
          </a:p>
          <a:p>
            <a:pPr algn="just"/>
            <a:endParaRPr lang="it-IT" sz="2200" dirty="0" smtClean="0"/>
          </a:p>
          <a:p>
            <a:pPr algn="just"/>
            <a:r>
              <a:rPr lang="it-IT" sz="2200" b="1" i="1" dirty="0" smtClean="0"/>
              <a:t>Docente Referente adozion</a:t>
            </a:r>
            <a:r>
              <a:rPr lang="it-IT" sz="2200" dirty="0" smtClean="0"/>
              <a:t>i:con funzione di cerniera tra scuola, famiglia, servizi socio-sanitari del territorio e altri soggetti che sostengono la famiglia nel post-adozione. </a:t>
            </a:r>
            <a:endParaRPr lang="it-IT" sz="2200" dirty="0"/>
          </a:p>
        </p:txBody>
      </p:sp>
      <p:pic>
        <p:nvPicPr>
          <p:cNvPr id="7" name="Immagine 6" descr="adotta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6243" y="1984906"/>
            <a:ext cx="5052483" cy="21653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olo 1"/>
          <p:cNvSpPr>
            <a:spLocks noGrp="1"/>
          </p:cNvSpPr>
          <p:nvPr>
            <p:ph type="title"/>
          </p:nvPr>
        </p:nvSpPr>
        <p:spPr>
          <a:xfrm>
            <a:off x="1" y="1"/>
            <a:ext cx="10826750" cy="8120063"/>
          </a:xfrm>
        </p:spPr>
        <p:txBody>
          <a:bodyPr/>
          <a:lstStyle/>
          <a:p>
            <a:r>
              <a:rPr lang="it-IT" sz="4000" b="1" dirty="0" smtClean="0"/>
              <a:t>Iscrizione all’anno scolastico 2021/2022</a:t>
            </a:r>
            <a:r>
              <a:rPr lang="it-IT" sz="2600" b="1" dirty="0" smtClean="0"/>
              <a:t/>
            </a:r>
            <a:br>
              <a:rPr lang="it-IT" sz="2600" b="1" dirty="0" smtClean="0"/>
            </a:br>
            <a:r>
              <a:rPr lang="it-IT" sz="1700" dirty="0" smtClean="0"/>
              <a:t>Ai sensi dell’articolo 7, comma 28, del d.l. 95/2012, convertito dalla l. 135/2012, </a:t>
            </a:r>
            <a:br>
              <a:rPr lang="it-IT" sz="1700" dirty="0" smtClean="0"/>
            </a:br>
            <a:r>
              <a:rPr lang="it-IT" sz="1700" dirty="0" smtClean="0"/>
              <a:t>le iscrizioni sono effettuate </a:t>
            </a:r>
            <a:r>
              <a:rPr lang="it-IT" sz="1700" b="1" u="sng" dirty="0" smtClean="0">
                <a:solidFill>
                  <a:srgbClr val="C00000"/>
                </a:solidFill>
              </a:rPr>
              <a:t>in modalità on </a:t>
            </a:r>
            <a:r>
              <a:rPr lang="it-IT" sz="1700" b="1" u="sng" dirty="0" err="1" smtClean="0">
                <a:solidFill>
                  <a:srgbClr val="C00000"/>
                </a:solidFill>
              </a:rPr>
              <a:t>line</a:t>
            </a:r>
            <a:r>
              <a:rPr lang="it-IT" sz="1700" b="1" u="sng" dirty="0" smtClean="0">
                <a:solidFill>
                  <a:srgbClr val="C00000"/>
                </a:solidFill>
              </a:rPr>
              <a:t> </a:t>
            </a:r>
            <a:r>
              <a:rPr lang="it-IT" sz="1700" dirty="0" smtClean="0"/>
              <a:t>per tutte le classi iniziali della scuola primaria, secondaria di primo grado e secondaria di secondo grado statale</a:t>
            </a: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2200" b="1" u="sng" dirty="0" smtClean="0">
                <a:solidFill>
                  <a:srgbClr val="FF6600"/>
                </a:solidFill>
              </a:rPr>
              <a:t/>
            </a:r>
            <a:br>
              <a:rPr lang="it-IT" sz="2200" b="1" u="sng" dirty="0" smtClean="0">
                <a:solidFill>
                  <a:srgbClr val="FF66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>Le domande di iscrizione </a:t>
            </a:r>
            <a:r>
              <a:rPr lang="it-IT" sz="2800" b="1" i="1" dirty="0" smtClean="0">
                <a:solidFill>
                  <a:srgbClr val="FF0000"/>
                </a:solidFill>
              </a:rPr>
              <a:t>on </a:t>
            </a:r>
            <a:r>
              <a:rPr lang="it-IT" sz="2800" b="1" i="1" dirty="0" err="1" smtClean="0">
                <a:solidFill>
                  <a:srgbClr val="FF0000"/>
                </a:solidFill>
              </a:rPr>
              <a:t>line</a:t>
            </a:r>
            <a:r>
              <a:rPr lang="it-IT" sz="2800" b="1" i="1" dirty="0" smtClean="0">
                <a:solidFill>
                  <a:srgbClr val="FF0000"/>
                </a:solidFill>
              </a:rPr>
              <a:t> dovranno essere presentate </a:t>
            </a: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2800" b="1" dirty="0" smtClean="0"/>
              <a:t>dalle ore 8:00 del 4 gennaio 2021 </a:t>
            </a:r>
            <a:br>
              <a:rPr lang="it-IT" sz="2800" b="1" dirty="0" smtClean="0"/>
            </a:br>
            <a:r>
              <a:rPr lang="it-IT" sz="2800" b="1" dirty="0" smtClean="0"/>
              <a:t>alle ore 20:00 del 25 gennaio 2021.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100" dirty="0" smtClean="0"/>
              <a:t> </a:t>
            </a:r>
            <a:br>
              <a:rPr lang="it-IT" sz="2100" dirty="0" smtClean="0"/>
            </a:br>
            <a:r>
              <a:rPr lang="it-IT" sz="1900" dirty="0" smtClean="0"/>
              <a:t>su </a:t>
            </a:r>
            <a:r>
              <a:rPr lang="it-IT" sz="1900" dirty="0" smtClean="0">
                <a:solidFill>
                  <a:srgbClr val="C00000"/>
                </a:solidFill>
              </a:rPr>
              <a:t>“Iscrizioni on </a:t>
            </a:r>
            <a:r>
              <a:rPr lang="it-IT" sz="1900" dirty="0" err="1" smtClean="0">
                <a:solidFill>
                  <a:srgbClr val="C00000"/>
                </a:solidFill>
              </a:rPr>
              <a:t>line</a:t>
            </a:r>
            <a:r>
              <a:rPr lang="it-IT" sz="1900" dirty="0" smtClean="0">
                <a:solidFill>
                  <a:srgbClr val="C00000"/>
                </a:solidFill>
              </a:rPr>
              <a:t>”, </a:t>
            </a:r>
            <a:r>
              <a:rPr lang="it-IT" sz="1900" dirty="0" smtClean="0"/>
              <a:t>disponibile sul portale del Ministero dell’Istruzione </a:t>
            </a:r>
            <a:r>
              <a:rPr lang="it-IT" sz="1900" dirty="0" smtClean="0">
                <a:solidFill>
                  <a:srgbClr val="C00000"/>
                </a:solidFill>
              </a:rPr>
              <a:t>www.istruzione.it/</a:t>
            </a:r>
            <a:r>
              <a:rPr lang="it-IT" sz="1900" dirty="0" err="1" smtClean="0">
                <a:solidFill>
                  <a:srgbClr val="C00000"/>
                </a:solidFill>
              </a:rPr>
              <a:t>iscrizionionline</a:t>
            </a:r>
            <a:r>
              <a:rPr lang="it-IT" sz="1900" dirty="0" smtClean="0">
                <a:solidFill>
                  <a:srgbClr val="C00000"/>
                </a:solidFill>
              </a:rPr>
              <a:t>/</a:t>
            </a:r>
            <a:r>
              <a:rPr lang="it-IT" sz="1900" dirty="0" smtClean="0"/>
              <a:t> </a:t>
            </a:r>
            <a:br>
              <a:rPr lang="it-IT" sz="1900" dirty="0" smtClean="0"/>
            </a:b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2800" b="1" dirty="0" smtClean="0"/>
              <a:t>ATTENZIONE 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su </a:t>
            </a:r>
            <a:r>
              <a:rPr lang="it-IT" sz="2100" dirty="0" smtClean="0">
                <a:solidFill>
                  <a:srgbClr val="C00000"/>
                </a:solidFill>
              </a:rPr>
              <a:t>www.istruzione.it/</a:t>
            </a:r>
            <a:r>
              <a:rPr lang="it-IT" sz="2100" dirty="0" err="1" smtClean="0">
                <a:solidFill>
                  <a:srgbClr val="C00000"/>
                </a:solidFill>
              </a:rPr>
              <a:t>iscrizionionline</a:t>
            </a:r>
            <a:r>
              <a:rPr lang="it-IT" sz="2100" dirty="0" smtClean="0">
                <a:solidFill>
                  <a:srgbClr val="C00000"/>
                </a:solidFill>
              </a:rPr>
              <a:t>/</a:t>
            </a:r>
            <a:r>
              <a:rPr lang="it-IT" sz="2100" dirty="0" smtClean="0"/>
              <a:t>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selezionare  </a:t>
            </a:r>
            <a:r>
              <a:rPr lang="it-IT" sz="2000" b="1" dirty="0" smtClean="0"/>
              <a:t>Ordine di scuola (sec. II grado) </a:t>
            </a:r>
            <a:r>
              <a:rPr lang="it-IT" sz="2000" dirty="0" smtClean="0"/>
              <a:t>e denominazione  </a:t>
            </a:r>
            <a:br>
              <a:rPr lang="it-IT" sz="2000" dirty="0" smtClean="0"/>
            </a:br>
            <a:r>
              <a:rPr lang="it-IT" sz="2000" dirty="0" smtClean="0"/>
              <a:t>        </a:t>
            </a:r>
            <a:br>
              <a:rPr lang="it-IT" sz="2000" dirty="0" smtClean="0"/>
            </a:br>
            <a:r>
              <a:rPr lang="it-IT" sz="2000" b="1" i="1" u="sng" dirty="0" smtClean="0"/>
              <a:t>MACHIAVELLI (EX ORIANI) : indirizzo scienze umane e linguistico</a:t>
            </a:r>
            <a:r>
              <a:rPr lang="it-IT" sz="2000" b="1" dirty="0" smtClean="0"/>
              <a:t> </a:t>
            </a:r>
            <a:br>
              <a:rPr lang="it-IT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smtClean="0"/>
              <a:t>CODICE DEL LICEO DA INDICARE NEL MODULO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ISCRIZIONI</a:t>
            </a:r>
            <a:br>
              <a:rPr lang="it-IT" sz="2000" b="1" dirty="0" smtClean="0"/>
            </a:br>
            <a:r>
              <a:rPr lang="it-IT" sz="2000" b="1" dirty="0" smtClean="0"/>
              <a:t> (per il  Linguistico, per le Scienze Umane e per l’Economico Sociale)         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 </a:t>
            </a:r>
            <a:r>
              <a:rPr lang="it-IT" sz="3300" b="1" dirty="0" smtClean="0"/>
              <a:t>RMPM02601Q</a:t>
            </a:r>
            <a:endParaRPr lang="it-IT" sz="3300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0285419" y="6766727"/>
            <a:ext cx="2526243" cy="563894"/>
          </a:xfrm>
        </p:spPr>
        <p:txBody>
          <a:bodyPr/>
          <a:lstStyle/>
          <a:p>
            <a:pPr>
              <a:defRPr/>
            </a:pPr>
            <a:fld id="{F0EA2F8C-DF06-42FD-B9DC-3F4DDBFBE039}" type="slidenum">
              <a:rPr lang="it-IT" smtClean="0"/>
              <a:pPr>
                <a:defRPr/>
              </a:pPr>
              <a:t>42</a:t>
            </a:fld>
            <a:endParaRPr lang="it-IT" dirty="0"/>
          </a:p>
        </p:txBody>
      </p:sp>
      <p:pic>
        <p:nvPicPr>
          <p:cNvPr id="4" name="Immagine 3" descr="banner_iscrizionionl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7407" y="7461437"/>
            <a:ext cx="1759346" cy="658627"/>
          </a:xfrm>
          <a:prstGeom prst="rect">
            <a:avLst/>
          </a:prstGeom>
        </p:spPr>
      </p:pic>
      <p:pic>
        <p:nvPicPr>
          <p:cNvPr id="5" name="Immagine 4" descr="banner_ScuolaInChia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670" y="7461437"/>
            <a:ext cx="1894681" cy="6586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78" y="1621631"/>
            <a:ext cx="5234275" cy="469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A2F8C-DF06-42FD-B9DC-3F4DDBFBE039}" type="slidenum">
              <a:rPr lang="it-IT" smtClean="0"/>
              <a:pPr>
                <a:defRPr/>
              </a:pPr>
              <a:t>43</a:t>
            </a:fld>
            <a:endParaRPr lang="it-IT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48778"/>
            <a:ext cx="5593821" cy="48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158" tIns="54080" rIns="108158" bIns="54080" numCol="1" anchor="ctr" anchorCtr="0" compatLnSpc="1">
            <a:prstTxWarp prst="textNoShape">
              <a:avLst/>
            </a:prstTxWarp>
            <a:spAutoFit/>
          </a:bodyPr>
          <a:lstStyle/>
          <a:p>
            <a:pPr defTabSz="1081625"/>
            <a:r>
              <a:rPr lang="it-IT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 ricorda che le iscrizioni al 1° anno di corso devono essere effettuate esclusivamente on </a:t>
            </a:r>
            <a:r>
              <a:rPr lang="it-IT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line</a:t>
            </a:r>
            <a:r>
              <a:rPr lang="it-IT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it-IT" sz="700" dirty="0" smtClean="0">
              <a:latin typeface="Arial" pitchFamily="34" charset="0"/>
              <a:cs typeface="Arial" pitchFamily="34" charset="0"/>
            </a:endParaRPr>
          </a:p>
          <a:p>
            <a:pPr defTabSz="1081625" eaLnBrk="0" hangingPunct="0"/>
            <a:r>
              <a:rPr lang="it-IT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selezionare </a:t>
            </a:r>
            <a:r>
              <a:rPr lang="it-IT" sz="2600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iscrizioni on </a:t>
            </a:r>
            <a:r>
              <a:rPr lang="it-IT" sz="2600" u="sng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line</a:t>
            </a:r>
            <a:r>
              <a:rPr lang="it-IT" sz="2600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it-IT" sz="700" u="sng" dirty="0" smtClean="0">
              <a:latin typeface="Arial" pitchFamily="34" charset="0"/>
              <a:cs typeface="Arial" pitchFamily="34" charset="0"/>
            </a:endParaRPr>
          </a:p>
          <a:p>
            <a:pPr defTabSz="1081625" eaLnBrk="0" hangingPunct="0"/>
            <a:r>
              <a:rPr lang="it-IT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direttamente dal sito della scuola </a:t>
            </a:r>
            <a:endParaRPr lang="it-IT" sz="700" dirty="0" smtClean="0">
              <a:latin typeface="Arial" pitchFamily="34" charset="0"/>
              <a:cs typeface="Arial" pitchFamily="34" charset="0"/>
            </a:endParaRPr>
          </a:p>
          <a:p>
            <a:pPr defTabSz="1081625" eaLnBrk="0" hangingPunct="0"/>
            <a:r>
              <a:rPr lang="it-IT" sz="2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</a:p>
          <a:p>
            <a:pPr defTabSz="1081625" eaLnBrk="0" hangingPunct="0"/>
            <a:r>
              <a:rPr lang="it-IT" sz="33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www.ismachiavelli.eu</a:t>
            </a:r>
            <a:r>
              <a:rPr lang="it-IT" sz="2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it-IT" sz="700" dirty="0" smtClean="0">
              <a:latin typeface="Arial" pitchFamily="34" charset="0"/>
              <a:cs typeface="Arial" pitchFamily="34" charset="0"/>
            </a:endParaRPr>
          </a:p>
          <a:p>
            <a:pPr defTabSz="1081625" eaLnBrk="0" hangingPunct="0"/>
            <a:r>
              <a:rPr lang="it-IT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</a:t>
            </a:r>
            <a:endParaRPr lang="it-IT" sz="26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1081625" eaLnBrk="0" hangingPunct="0"/>
            <a:endParaRPr lang="it-IT" sz="26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1081625" eaLnBrk="0" hangingPunct="0"/>
            <a:r>
              <a:rPr lang="it-IT" sz="2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CODICE DEL LICEO DA INDICARE NEL MODULO </a:t>
            </a:r>
            <a:r>
              <a:rPr lang="it-IT" sz="26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lang="it-IT" sz="2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ISCRIZIONI</a:t>
            </a:r>
            <a:r>
              <a:rPr lang="it-IT" sz="2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it-IT" sz="700" dirty="0" smtClean="0">
              <a:latin typeface="Arial" pitchFamily="34" charset="0"/>
              <a:cs typeface="Arial" pitchFamily="34" charset="0"/>
            </a:endParaRPr>
          </a:p>
          <a:p>
            <a:pPr defTabSz="1081625" eaLnBrk="0" hangingPunct="0"/>
            <a:endParaRPr lang="it-IT" sz="2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/>
          </p:cNvSpPr>
          <p:nvPr/>
        </p:nvSpPr>
        <p:spPr bwMode="auto">
          <a:xfrm>
            <a:off x="5142706" y="6044937"/>
            <a:ext cx="270669" cy="1533790"/>
          </a:xfrm>
          <a:prstGeom prst="rightBrace">
            <a:avLst>
              <a:gd name="adj1" fmla="val 5305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08158" tIns="54080" rIns="108158" bIns="5408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70670" y="5543058"/>
            <a:ext cx="10556081" cy="243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158" tIns="54080" rIns="108158" bIns="54080" numCol="1" anchor="ctr" anchorCtr="0" compatLnSpc="1">
            <a:prstTxWarp prst="textNoShape">
              <a:avLst/>
            </a:prstTxWarp>
            <a:spAutoFit/>
          </a:bodyPr>
          <a:lstStyle/>
          <a:p>
            <a:pPr defTabSz="1081625"/>
            <a:endParaRPr lang="it-IT" sz="26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1081625"/>
            <a:endParaRPr lang="it-IT" sz="26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1081625">
              <a:buFont typeface="Arial" pitchFamily="34" charset="0"/>
              <a:buChar char="•"/>
            </a:pPr>
            <a:r>
              <a:rPr lang="it-IT" sz="2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Liceo delle Scienze Umane       </a:t>
            </a:r>
            <a:endParaRPr lang="it-IT" sz="700" dirty="0" smtClean="0">
              <a:latin typeface="Arial" pitchFamily="34" charset="0"/>
              <a:cs typeface="Arial" pitchFamily="34" charset="0"/>
            </a:endParaRPr>
          </a:p>
          <a:p>
            <a:pPr defTabSz="1081625" eaLnBrk="0" hangingPunct="0">
              <a:buFontTx/>
              <a:buChar char="•"/>
            </a:pPr>
            <a:r>
              <a:rPr lang="it-IT" sz="2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Liceo Linguistico                               </a:t>
            </a:r>
          </a:p>
          <a:p>
            <a:pPr defTabSz="1081625" eaLnBrk="0" hangingPunct="0">
              <a:buFontTx/>
              <a:buChar char="•"/>
            </a:pPr>
            <a:r>
              <a:rPr lang="it-IT" sz="2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Liceo Economico sociale</a:t>
            </a:r>
            <a:endParaRPr lang="it-IT" sz="700" dirty="0" smtClean="0">
              <a:latin typeface="Arial" pitchFamily="34" charset="0"/>
              <a:cs typeface="Arial" pitchFamily="34" charset="0"/>
            </a:endParaRPr>
          </a:p>
          <a:p>
            <a:pPr defTabSz="1081625" eaLnBrk="0" hangingPunct="0"/>
            <a:endParaRPr lang="it-IT" sz="2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413381" y="6405832"/>
            <a:ext cx="5043280" cy="983880"/>
          </a:xfrm>
          <a:prstGeom prst="rect">
            <a:avLst/>
          </a:prstGeom>
        </p:spPr>
        <p:txBody>
          <a:bodyPr wrap="none" lIns="108158" tIns="54080" rIns="108158" bIns="54080">
            <a:spAutoFit/>
          </a:bodyPr>
          <a:lstStyle/>
          <a:p>
            <a:r>
              <a:rPr lang="it-IT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RMPM02601Q</a:t>
            </a:r>
            <a:endParaRPr lang="it-IT" dirty="0"/>
          </a:p>
        </p:txBody>
      </p:sp>
      <p:sp>
        <p:nvSpPr>
          <p:cNvPr id="9" name="Freccia a destra con strisce 8"/>
          <p:cNvSpPr/>
          <p:nvPr/>
        </p:nvSpPr>
        <p:spPr>
          <a:xfrm>
            <a:off x="4117975" y="2383631"/>
            <a:ext cx="1158462" cy="6315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158" tIns="54080" rIns="108158" bIns="54080"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496051" y="-90221"/>
            <a:ext cx="2706688" cy="925958"/>
          </a:xfrm>
          <a:prstGeom prst="rect">
            <a:avLst/>
          </a:prstGeom>
          <a:noFill/>
        </p:spPr>
        <p:txBody>
          <a:bodyPr wrap="square" lIns="108158" tIns="54080" rIns="108158" bIns="54080" rtlCol="0">
            <a:spAutoFit/>
          </a:bodyPr>
          <a:lstStyle/>
          <a:p>
            <a:r>
              <a:rPr lang="it-IT" sz="5200" dirty="0" smtClean="0"/>
              <a:t>SITO</a:t>
            </a:r>
            <a:endParaRPr lang="it-IT" sz="5200" dirty="0"/>
          </a:p>
        </p:txBody>
      </p:sp>
      <p:sp>
        <p:nvSpPr>
          <p:cNvPr id="12" name="Rettangolo 11"/>
          <p:cNvSpPr/>
          <p:nvPr/>
        </p:nvSpPr>
        <p:spPr>
          <a:xfrm>
            <a:off x="5864489" y="598964"/>
            <a:ext cx="4601369" cy="619441"/>
          </a:xfrm>
          <a:prstGeom prst="rect">
            <a:avLst/>
          </a:prstGeom>
        </p:spPr>
        <p:txBody>
          <a:bodyPr wrap="square" lIns="108158" tIns="54080" rIns="108158" bIns="54080">
            <a:spAutoFit/>
          </a:bodyPr>
          <a:lstStyle/>
          <a:p>
            <a:pPr lvl="0" eaLnBrk="0" hangingPunct="0"/>
            <a:r>
              <a:rPr lang="it-IT" sz="33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www.ismachiavelli.eu</a:t>
            </a:r>
            <a:r>
              <a:rPr lang="it-IT" sz="2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it-IT" sz="7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5232929" y="1714235"/>
            <a:ext cx="1984904" cy="135334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158" tIns="54080" rIns="108158" bIns="54080"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44</a:t>
            </a:fld>
            <a:endParaRPr lang="it-IT" dirty="0"/>
          </a:p>
        </p:txBody>
      </p:sp>
      <p:pic>
        <p:nvPicPr>
          <p:cNvPr id="5" name="Immagine 4" descr="fac simile iscrizi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232" y="3"/>
            <a:ext cx="10176345" cy="80270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45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75" y="993225"/>
            <a:ext cx="10286714" cy="604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A2F8C-DF06-42FD-B9DC-3F4DDBFBE039}" type="slidenum">
              <a:rPr lang="it-IT" smtClean="0"/>
              <a:pPr>
                <a:defRPr/>
              </a:pPr>
              <a:t>46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918" y="270951"/>
            <a:ext cx="7192197" cy="784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A2F8C-DF06-42FD-B9DC-3F4DDBFBE039}" type="slidenum">
              <a:rPr lang="it-IT" smtClean="0"/>
              <a:pPr>
                <a:defRPr/>
              </a:pPr>
              <a:t>47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237" y="3578"/>
            <a:ext cx="7427420" cy="793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A2F8C-DF06-42FD-B9DC-3F4DDBFBE039}" type="slidenum">
              <a:rPr lang="it-IT" smtClean="0"/>
              <a:pPr>
                <a:defRPr/>
              </a:pPr>
              <a:t>48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50" y="4150257"/>
            <a:ext cx="10385336" cy="36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61" y="74702"/>
            <a:ext cx="9473406" cy="32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49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706688" y="1818879"/>
            <a:ext cx="5413376" cy="250080"/>
          </a:xfrm>
          <a:prstGeom prst="rect">
            <a:avLst/>
          </a:prstGeom>
        </p:spPr>
        <p:txBody>
          <a:bodyPr lIns="103188" tIns="51593" rIns="103188" bIns="51593">
            <a:spAutoFit/>
          </a:bodyPr>
          <a:lstStyle/>
          <a:p>
            <a:pPr algn="ctr" eaLnBrk="0" hangingPunct="0">
              <a:defRPr/>
            </a:pPr>
            <a:endParaRPr lang="it-IT" sz="900" kern="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50" y="1"/>
            <a:ext cx="11038449" cy="812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26242" y="1"/>
            <a:ext cx="4962260" cy="1353344"/>
          </a:xfrm>
        </p:spPr>
        <p:txBody>
          <a:bodyPr/>
          <a:lstStyle/>
          <a:p>
            <a:pPr eaLnBrk="1" hangingPunct="1"/>
            <a:r>
              <a:rPr lang="it-IT" sz="3600" b="1" dirty="0" smtClean="0">
                <a:latin typeface="Comic Sans MS" pitchFamily="66" charset="0"/>
              </a:rPr>
              <a:t>La sede di Piazza Indipendenza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55574" y="1443569"/>
            <a:ext cx="3067579" cy="4330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1900" dirty="0" smtClean="0"/>
              <a:t>      </a:t>
            </a:r>
            <a:r>
              <a:rPr lang="it-IT" sz="1900" dirty="0" smtClean="0">
                <a:latin typeface="Comic Sans MS" pitchFamily="66" charset="0"/>
              </a:rPr>
              <a:t>Nella parte ottocentesca dell’edificio si trovano la Presidenza, la Segreteria, la  Biblioteca, la Sala docenti, l’Aula Magna, il laboratorio di lingue, di informatica, di chimica e fisica e il centro di documentazione. </a:t>
            </a:r>
            <a:endParaRPr lang="it-IT" sz="1900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it-IT" sz="2600" dirty="0" smtClean="0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32933" y="1172899"/>
            <a:ext cx="2887132" cy="451114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600" dirty="0" smtClean="0">
                <a:latin typeface="Comic Sans MS" pitchFamily="66" charset="0"/>
              </a:rPr>
              <a:t>    </a:t>
            </a:r>
            <a:r>
              <a:rPr lang="it-IT" sz="1900" dirty="0" smtClean="0">
                <a:latin typeface="Comic Sans MS" pitchFamily="66" charset="0"/>
              </a:rPr>
              <a:t>Nella parte moderna si trovano le aule, la palestra e un cortile interno che viene utilizzato anche per l’attività sportiva. L’edificio è costituito da tre piani ed è fornito di ascensore, utilizzabile esclusivamente dal personale e dai disabili</a:t>
            </a:r>
            <a:endParaRPr lang="it-IT" sz="1900" b="1" dirty="0" smtClean="0"/>
          </a:p>
          <a:p>
            <a:pPr eaLnBrk="1" hangingPunct="1"/>
            <a:endParaRPr lang="it-IT" sz="2600" dirty="0" smtClean="0"/>
          </a:p>
        </p:txBody>
      </p:sp>
      <p:pic>
        <p:nvPicPr>
          <p:cNvPr id="38916" name="Picture 5" descr="vill_cent-47a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270679"/>
            <a:ext cx="2229422" cy="171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116D1-F817-4FE9-9FF9-9B4EA4E7F53C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21783" y="6225391"/>
            <a:ext cx="9202738" cy="1458411"/>
          </a:xfrm>
          <a:prstGeom prst="rect">
            <a:avLst/>
          </a:prstGeom>
          <a:noFill/>
        </p:spPr>
        <p:txBody>
          <a:bodyPr wrap="square" lIns="103188" tIns="51593" rIns="103188" bIns="51593" rtlCol="0">
            <a:spAutoFit/>
          </a:bodyPr>
          <a:lstStyle/>
          <a:p>
            <a:pPr algn="ctr"/>
            <a:r>
              <a:rPr lang="it-IT" sz="2200" b="1" dirty="0" smtClean="0">
                <a:latin typeface="Comic Sans MS" pitchFamily="66" charset="0"/>
              </a:rPr>
              <a:t>Nella sede centrale sono presenti </a:t>
            </a:r>
          </a:p>
          <a:p>
            <a:pPr algn="ctr"/>
            <a:r>
              <a:rPr lang="it-IT" sz="2200" b="1" dirty="0" smtClean="0">
                <a:latin typeface="Comic Sans MS" pitchFamily="66" charset="0"/>
              </a:rPr>
              <a:t>3 sezioni del Liceo delle Scienze Umane ( sez. B D L ) e</a:t>
            </a:r>
          </a:p>
          <a:p>
            <a:pPr algn="ctr"/>
            <a:r>
              <a:rPr lang="it-IT" sz="2200" b="1" dirty="0" smtClean="0">
                <a:latin typeface="Comic Sans MS" pitchFamily="66" charset="0"/>
              </a:rPr>
              <a:t>3 sezioni del Liceo Linguistico ( sez E F G )</a:t>
            </a:r>
          </a:p>
          <a:p>
            <a:pPr algn="ctr"/>
            <a:r>
              <a:rPr lang="it-IT" sz="2200" b="1" dirty="0" smtClean="0">
                <a:latin typeface="Comic Sans MS" pitchFamily="66" charset="0"/>
              </a:rPr>
              <a:t>(per un totale di 30 classi)</a:t>
            </a:r>
            <a:endParaRPr lang="it-IT" sz="2200" b="1" dirty="0">
              <a:latin typeface="Comic Sans MS" pitchFamily="66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5352"/>
            <a:ext cx="2255573" cy="180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1624" y="180449"/>
            <a:ext cx="2075127" cy="207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1624" y="2436021"/>
            <a:ext cx="2075127" cy="180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40479"/>
            <a:ext cx="225557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51624" y="4330701"/>
            <a:ext cx="2075127" cy="22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50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" y="1"/>
            <a:ext cx="10826749" cy="812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902229"/>
            <a:ext cx="9653852" cy="1353344"/>
          </a:xfrm>
        </p:spPr>
        <p:txBody>
          <a:bodyPr/>
          <a:lstStyle/>
          <a:p>
            <a:pPr eaLnBrk="1" hangingPunct="1"/>
            <a:r>
              <a:rPr lang="it-IT" sz="4500" b="1" dirty="0" smtClean="0"/>
              <a:t> </a:t>
            </a:r>
            <a:r>
              <a:rPr lang="it-IT" sz="4000" b="1" dirty="0" smtClean="0">
                <a:latin typeface="Comic Sans MS" pitchFamily="66" charset="0"/>
              </a:rPr>
              <a:t>Collegamenti</a:t>
            </a:r>
            <a:r>
              <a:rPr lang="it-IT" sz="4000" dirty="0" smtClean="0">
                <a:latin typeface="Comic Sans MS" pitchFamily="66" charset="0"/>
              </a:rPr>
              <a:t>  </a:t>
            </a:r>
            <a:r>
              <a:rPr lang="it-IT" sz="4000" b="1" dirty="0" smtClean="0">
                <a:latin typeface="Comic Sans MS" pitchFamily="66" charset="0"/>
              </a:rPr>
              <a:t>per la sede</a:t>
            </a:r>
            <a:br>
              <a:rPr lang="it-IT" sz="4000" b="1" dirty="0" smtClean="0">
                <a:latin typeface="Comic Sans MS" pitchFamily="66" charset="0"/>
              </a:rPr>
            </a:br>
            <a:r>
              <a:rPr lang="it-IT" sz="4000" b="1" dirty="0" smtClean="0">
                <a:latin typeface="Comic Sans MS" pitchFamily="66" charset="0"/>
              </a:rPr>
              <a:t>di Piazza Indipendenza</a:t>
            </a:r>
            <a:r>
              <a:rPr lang="it-IT" sz="4000" dirty="0" smtClean="0"/>
              <a:t/>
            </a:r>
            <a:br>
              <a:rPr lang="it-IT" sz="4000" dirty="0" smtClean="0"/>
            </a:br>
            <a:endParaRPr lang="it-IT" sz="4000" dirty="0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229" y="2075129"/>
            <a:ext cx="9383183" cy="38795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it-IT" sz="2200" b="1" dirty="0" smtClean="0"/>
          </a:p>
          <a:p>
            <a:pPr eaLnBrk="1" hangingPunct="1">
              <a:lnSpc>
                <a:spcPct val="80000"/>
              </a:lnSpc>
            </a:pPr>
            <a:r>
              <a:rPr lang="it-IT" sz="2200" b="1" dirty="0" smtClean="0">
                <a:latin typeface="Comic Sans MS" pitchFamily="66" charset="0"/>
              </a:rPr>
              <a:t>Sede </a:t>
            </a:r>
            <a:r>
              <a:rPr lang="it-IT" sz="2200" b="1" dirty="0" err="1" smtClean="0">
                <a:latin typeface="Comic Sans MS" pitchFamily="66" charset="0"/>
              </a:rPr>
              <a:t>P.zza</a:t>
            </a:r>
            <a:r>
              <a:rPr lang="it-IT" sz="2200" b="1" dirty="0" smtClean="0">
                <a:latin typeface="Comic Sans MS" pitchFamily="66" charset="0"/>
              </a:rPr>
              <a:t> Indipendenza</a:t>
            </a:r>
            <a:endParaRPr lang="it-IT" sz="22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2200" dirty="0" smtClean="0">
                <a:latin typeface="Comic Sans MS" pitchFamily="66" charset="0"/>
              </a:rPr>
              <a:t>La scuola è raggiungibile a piedi dalla Stazione Termini e direttamente, da diverse parti di Roma, con le seguenti linee urbane:</a:t>
            </a:r>
          </a:p>
          <a:p>
            <a:pPr eaLnBrk="1" hangingPunct="1">
              <a:lnSpc>
                <a:spcPct val="80000"/>
              </a:lnSpc>
            </a:pPr>
            <a:r>
              <a:rPr lang="it-IT" sz="2200" dirty="0" smtClean="0">
                <a:latin typeface="Comic Sans MS" pitchFamily="66" charset="0"/>
              </a:rPr>
              <a:t>  </a:t>
            </a:r>
            <a:r>
              <a:rPr lang="it-IT" sz="2200" b="1" dirty="0" smtClean="0">
                <a:latin typeface="Comic Sans MS" pitchFamily="66" charset="0"/>
              </a:rPr>
              <a:t>204</a:t>
            </a:r>
            <a:r>
              <a:rPr lang="it-IT" sz="2200" dirty="0" smtClean="0">
                <a:latin typeface="Comic Sans MS" pitchFamily="66" charset="0"/>
              </a:rPr>
              <a:t> </a:t>
            </a:r>
            <a:r>
              <a:rPr lang="it-IT" sz="2200" dirty="0" err="1" smtClean="0">
                <a:latin typeface="Comic Sans MS" pitchFamily="66" charset="0"/>
              </a:rPr>
              <a:t>Tiburtina-Flaminio</a:t>
            </a:r>
            <a:r>
              <a:rPr lang="it-IT" sz="2200" dirty="0" smtClean="0">
                <a:latin typeface="Comic Sans MS" pitchFamily="66" charset="0"/>
              </a:rPr>
              <a:t> </a:t>
            </a:r>
            <a:br>
              <a:rPr lang="it-IT" sz="2200" dirty="0" smtClean="0">
                <a:latin typeface="Comic Sans MS" pitchFamily="66" charset="0"/>
              </a:rPr>
            </a:br>
            <a:r>
              <a:rPr lang="it-IT" sz="2200" dirty="0" smtClean="0">
                <a:latin typeface="Comic Sans MS" pitchFamily="66" charset="0"/>
              </a:rPr>
              <a:t>  </a:t>
            </a:r>
            <a:r>
              <a:rPr lang="it-IT" sz="2200" b="1" dirty="0" smtClean="0">
                <a:latin typeface="Comic Sans MS" pitchFamily="66" charset="0"/>
              </a:rPr>
              <a:t>310</a:t>
            </a:r>
            <a:r>
              <a:rPr lang="it-IT" sz="2200" dirty="0" smtClean="0">
                <a:latin typeface="Comic Sans MS" pitchFamily="66" charset="0"/>
              </a:rPr>
              <a:t> </a:t>
            </a:r>
            <a:r>
              <a:rPr lang="it-IT" sz="2200" dirty="0" err="1" smtClean="0">
                <a:latin typeface="Comic Sans MS" pitchFamily="66" charset="0"/>
              </a:rPr>
              <a:t>Vescovio-Indipendenza</a:t>
            </a:r>
            <a:r>
              <a:rPr lang="it-IT" sz="2200" dirty="0" smtClean="0">
                <a:latin typeface="Comic Sans MS" pitchFamily="66" charset="0"/>
              </a:rPr>
              <a:t> </a:t>
            </a:r>
            <a:br>
              <a:rPr lang="it-IT" sz="2200" dirty="0" smtClean="0">
                <a:latin typeface="Comic Sans MS" pitchFamily="66" charset="0"/>
              </a:rPr>
            </a:br>
            <a:r>
              <a:rPr lang="it-IT" sz="2200" dirty="0" smtClean="0">
                <a:latin typeface="Comic Sans MS" pitchFamily="66" charset="0"/>
              </a:rPr>
              <a:t>  </a:t>
            </a:r>
            <a:r>
              <a:rPr lang="it-IT" sz="2200" b="1" dirty="0" smtClean="0">
                <a:latin typeface="Comic Sans MS" pitchFamily="66" charset="0"/>
              </a:rPr>
              <a:t>492</a:t>
            </a:r>
            <a:r>
              <a:rPr lang="it-IT" sz="2200" dirty="0" smtClean="0">
                <a:latin typeface="Comic Sans MS" pitchFamily="66" charset="0"/>
              </a:rPr>
              <a:t> St. </a:t>
            </a:r>
            <a:r>
              <a:rPr lang="it-IT" sz="2200" dirty="0" err="1" smtClean="0">
                <a:latin typeface="Comic Sans MS" pitchFamily="66" charset="0"/>
              </a:rPr>
              <a:t>Cipro-Tiburtina</a:t>
            </a:r>
            <a:r>
              <a:rPr lang="it-IT" sz="2200" dirty="0" smtClean="0">
                <a:latin typeface="Comic Sans MS" pitchFamily="66" charset="0"/>
              </a:rPr>
              <a:t> </a:t>
            </a:r>
            <a:br>
              <a:rPr lang="it-IT" sz="2200" dirty="0" smtClean="0">
                <a:latin typeface="Comic Sans MS" pitchFamily="66" charset="0"/>
              </a:rPr>
            </a:br>
            <a:r>
              <a:rPr lang="it-IT" sz="2200" dirty="0" smtClean="0">
                <a:latin typeface="Comic Sans MS" pitchFamily="66" charset="0"/>
              </a:rPr>
              <a:t>  </a:t>
            </a:r>
            <a:r>
              <a:rPr lang="it-IT" sz="2200" b="1" dirty="0" smtClean="0">
                <a:latin typeface="Comic Sans MS" pitchFamily="66" charset="0"/>
              </a:rPr>
              <a:t>649</a:t>
            </a:r>
            <a:r>
              <a:rPr lang="it-IT" sz="2200" dirty="0" smtClean="0">
                <a:latin typeface="Comic Sans MS" pitchFamily="66" charset="0"/>
              </a:rPr>
              <a:t> Tiburtina-Don Orione </a:t>
            </a:r>
            <a:br>
              <a:rPr lang="it-IT" sz="2200" dirty="0" smtClean="0">
                <a:latin typeface="Comic Sans MS" pitchFamily="66" charset="0"/>
              </a:rPr>
            </a:br>
            <a:r>
              <a:rPr lang="it-IT" sz="2200" dirty="0" smtClean="0">
                <a:latin typeface="Comic Sans MS" pitchFamily="66" charset="0"/>
              </a:rPr>
              <a:t>  </a:t>
            </a:r>
            <a:r>
              <a:rPr lang="it-IT" sz="2200" b="1" dirty="0" smtClean="0">
                <a:latin typeface="Comic Sans MS" pitchFamily="66" charset="0"/>
              </a:rPr>
              <a:t>75</a:t>
            </a:r>
            <a:r>
              <a:rPr lang="it-IT" sz="2200" dirty="0" smtClean="0">
                <a:latin typeface="Comic Sans MS" pitchFamily="66" charset="0"/>
              </a:rPr>
              <a:t> Via </a:t>
            </a:r>
            <a:r>
              <a:rPr lang="it-IT" sz="2200" dirty="0" err="1" smtClean="0">
                <a:latin typeface="Comic Sans MS" pitchFamily="66" charset="0"/>
              </a:rPr>
              <a:t>Poerio-</a:t>
            </a:r>
            <a:r>
              <a:rPr lang="it-IT" sz="2200" dirty="0" smtClean="0">
                <a:latin typeface="Comic Sans MS" pitchFamily="66" charset="0"/>
              </a:rPr>
              <a:t> via XX settembre</a:t>
            </a:r>
            <a:r>
              <a:rPr lang="it-IT" sz="2200" b="1" dirty="0" smtClean="0">
                <a:latin typeface="Comic Sans MS" pitchFamily="66" charset="0"/>
              </a:rPr>
              <a:t> </a:t>
            </a:r>
            <a:r>
              <a:rPr lang="it-IT" sz="2200" dirty="0" smtClean="0">
                <a:latin typeface="Comic Sans MS" pitchFamily="66" charset="0"/>
              </a:rPr>
              <a:t/>
            </a:r>
            <a:br>
              <a:rPr lang="it-IT" sz="2200" dirty="0" smtClean="0">
                <a:latin typeface="Comic Sans MS" pitchFamily="66" charset="0"/>
              </a:rPr>
            </a:br>
            <a:r>
              <a:rPr lang="it-IT" sz="2200" dirty="0" smtClean="0">
                <a:latin typeface="Comic Sans MS" pitchFamily="66" charset="0"/>
              </a:rPr>
              <a:t>   </a:t>
            </a:r>
            <a:r>
              <a:rPr lang="it-IT" sz="2200" b="1" dirty="0" smtClean="0">
                <a:latin typeface="Comic Sans MS" pitchFamily="66" charset="0"/>
              </a:rPr>
              <a:t>Metro B e B1</a:t>
            </a:r>
            <a:r>
              <a:rPr lang="it-IT" sz="2200" dirty="0" smtClean="0">
                <a:latin typeface="Comic Sans MS" pitchFamily="66" charset="0"/>
              </a:rPr>
              <a:t>: Castro Pretorio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it-IT" sz="2200" b="1" dirty="0" smtClean="0">
                <a:latin typeface="Comic Sans MS" pitchFamily="66" charset="0"/>
              </a:rPr>
              <a:t>     Metro A</a:t>
            </a:r>
            <a:r>
              <a:rPr lang="it-IT" sz="2200" dirty="0" smtClean="0">
                <a:latin typeface="Comic Sans MS" pitchFamily="66" charset="0"/>
              </a:rPr>
              <a:t>: Stazione Termini</a:t>
            </a:r>
          </a:p>
          <a:p>
            <a:pPr eaLnBrk="1" hangingPunct="1">
              <a:lnSpc>
                <a:spcPct val="80000"/>
              </a:lnSpc>
            </a:pPr>
            <a:endParaRPr lang="it-IT" sz="22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it-IT" sz="2200" dirty="0" smtClean="0"/>
          </a:p>
        </p:txBody>
      </p:sp>
      <p:pic>
        <p:nvPicPr>
          <p:cNvPr id="40963" name="Picture 7" descr="autobus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0701" y="5954717"/>
            <a:ext cx="2706688" cy="178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8" descr="7164840-simboli-della-ferrovia-e-metropolitana-per-progettazione-isolata-on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6135164"/>
            <a:ext cx="2977356" cy="17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9" descr="can-stock-photo_csp70721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1565" y="4872038"/>
            <a:ext cx="2093924" cy="306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>
          <a:xfrm>
            <a:off x="631563" y="270670"/>
            <a:ext cx="9744076" cy="1353344"/>
          </a:xfrm>
        </p:spPr>
        <p:txBody>
          <a:bodyPr/>
          <a:lstStyle/>
          <a:p>
            <a:r>
              <a:rPr lang="it-IT" sz="2600" b="1" dirty="0" smtClean="0">
                <a:latin typeface="Comic Sans MS" pitchFamily="66" charset="0"/>
              </a:rPr>
              <a:t>Il “Gaio </a:t>
            </a:r>
            <a:r>
              <a:rPr lang="it-IT" sz="2600" b="1" dirty="0" err="1" smtClean="0">
                <a:latin typeface="Comic Sans MS" pitchFamily="66" charset="0"/>
              </a:rPr>
              <a:t>Lucilio</a:t>
            </a:r>
            <a:r>
              <a:rPr lang="it-IT" sz="2600" b="1" dirty="0" smtClean="0">
                <a:latin typeface="Comic Sans MS" pitchFamily="66" charset="0"/>
              </a:rPr>
              <a:t>”: </a:t>
            </a:r>
            <a:br>
              <a:rPr lang="it-IT" sz="2600" b="1" dirty="0" smtClean="0">
                <a:latin typeface="Comic Sans MS" pitchFamily="66" charset="0"/>
              </a:rPr>
            </a:br>
            <a:r>
              <a:rPr lang="it-IT" sz="2600" b="1" dirty="0" smtClean="0">
                <a:latin typeface="Comic Sans MS" pitchFamily="66" charset="0"/>
              </a:rPr>
              <a:t>la sede di via dei Sabelli completamente rinnovata</a:t>
            </a:r>
            <a:r>
              <a:rPr lang="it-IT" sz="3600" b="1" dirty="0" smtClean="0">
                <a:latin typeface="Comic Sans MS" pitchFamily="66" charset="0"/>
              </a:rPr>
              <a:t/>
            </a:r>
            <a:br>
              <a:rPr lang="it-IT" sz="3600" b="1" dirty="0" smtClean="0">
                <a:latin typeface="Comic Sans MS" pitchFamily="66" charset="0"/>
              </a:rPr>
            </a:br>
            <a:endParaRPr lang="it-IT" sz="3600" b="1" dirty="0" smtClean="0">
              <a:latin typeface="Comic Sans MS" pitchFamily="66" charset="0"/>
            </a:endParaRPr>
          </a:p>
        </p:txBody>
      </p:sp>
      <p:sp>
        <p:nvSpPr>
          <p:cNvPr id="4198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70668" y="4601369"/>
            <a:ext cx="11097419" cy="2887134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it-IT" sz="2600" dirty="0" smtClean="0"/>
              <a:t>    </a:t>
            </a:r>
            <a:r>
              <a:rPr lang="it-IT" sz="1900" dirty="0" smtClean="0">
                <a:latin typeface="Comic Sans MS" pitchFamily="66" charset="0"/>
              </a:rPr>
              <a:t>Progettato come scuola agli inizi del ‘900, l’edificio, situato in Via dei Sabelli 86, nel cuore dello storico quartiere San Lorenzo, si sviluppa su tre piani (piano rialzato, primo e secondo piano) ed è fornito di Sala proiezioni, Sala docenti,  Biblioteca (circa 5000 volumi), Laboratori Scientifici, Aula LIM, Aula Magna, Laboratorio Linguistico e ascensore e di elevatore per disabili.</a:t>
            </a:r>
          </a:p>
        </p:txBody>
      </p:sp>
      <p:pic>
        <p:nvPicPr>
          <p:cNvPr id="2" name="Picture 2" descr="C:\Users\Utente\Desktop\foto sabelli addrizz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027" y="1172898"/>
            <a:ext cx="5142706" cy="3428471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451130" y="6135171"/>
            <a:ext cx="10375637" cy="2258630"/>
          </a:xfrm>
          <a:prstGeom prst="rect">
            <a:avLst/>
          </a:prstGeom>
        </p:spPr>
        <p:txBody>
          <a:bodyPr wrap="square" lIns="103188" tIns="51593" rIns="103188" bIns="51593">
            <a:spAutoFit/>
          </a:bodyPr>
          <a:lstStyle/>
          <a:p>
            <a:r>
              <a:rPr lang="it-IT" sz="1700" b="1" dirty="0" smtClean="0">
                <a:latin typeface="Comic Sans MS" pitchFamily="66" charset="0"/>
              </a:rPr>
              <a:t>Nella sede  sono presenti </a:t>
            </a:r>
          </a:p>
          <a:p>
            <a:pPr algn="ctr"/>
            <a:r>
              <a:rPr lang="it-IT" sz="1700" b="1" dirty="0" smtClean="0">
                <a:latin typeface="Comic Sans MS" pitchFamily="66" charset="0"/>
              </a:rPr>
              <a:t>1 sezione del Liceo delle Scienze Umane  sez C + 1 classe prima sez P</a:t>
            </a:r>
          </a:p>
          <a:p>
            <a:pPr algn="ctr"/>
            <a:r>
              <a:rPr lang="it-IT" sz="1700" b="1" dirty="0" smtClean="0">
                <a:latin typeface="Comic Sans MS" pitchFamily="66" charset="0"/>
              </a:rPr>
              <a:t>1 sezione del Liceo Linguistico  sez N</a:t>
            </a:r>
          </a:p>
          <a:p>
            <a:pPr algn="ctr"/>
            <a:r>
              <a:rPr lang="it-IT" sz="1700" b="1" dirty="0" smtClean="0">
                <a:latin typeface="Comic Sans MS" pitchFamily="66" charset="0"/>
              </a:rPr>
              <a:t>2 prime, una seconda, una terza e una quarta  di LICEO ECONOMICO SOCIALE    sez M e O</a:t>
            </a:r>
          </a:p>
          <a:p>
            <a:pPr algn="ctr"/>
            <a:r>
              <a:rPr lang="it-IT" sz="1700" b="1" dirty="0" smtClean="0">
                <a:latin typeface="Comic Sans MS" pitchFamily="66" charset="0"/>
              </a:rPr>
              <a:t>Tot 16 classi</a:t>
            </a:r>
          </a:p>
          <a:p>
            <a:pPr algn="ctr"/>
            <a:endParaRPr lang="it-IT" sz="1700" b="1" dirty="0" smtClean="0">
              <a:latin typeface="Comic Sans MS" pitchFamily="66" charset="0"/>
            </a:endParaRPr>
          </a:p>
          <a:p>
            <a:pPr algn="just"/>
            <a:endParaRPr lang="it-IT" sz="1900" b="1" dirty="0" smtClean="0">
              <a:latin typeface="Comic Sans MS" pitchFamily="66" charset="0"/>
            </a:endParaRPr>
          </a:p>
          <a:p>
            <a:pPr algn="just"/>
            <a:endParaRPr lang="it-IT" sz="1900" b="1" dirty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57805" y="7682767"/>
            <a:ext cx="5413376" cy="412099"/>
          </a:xfrm>
          <a:prstGeom prst="rect">
            <a:avLst/>
          </a:prstGeom>
        </p:spPr>
        <p:txBody>
          <a:bodyPr lIns="103188" tIns="51593" rIns="103188" bIns="51593">
            <a:spAutoFit/>
          </a:bodyPr>
          <a:lstStyle/>
          <a:p>
            <a:r>
              <a:rPr lang="it-IT" sz="2000" b="1" dirty="0" smtClean="0">
                <a:latin typeface="Comic Sans MS" pitchFamily="66" charset="0"/>
              </a:rPr>
              <a:t>     (per un totale di 15 classi)</a:t>
            </a:r>
            <a:endParaRPr lang="it-IT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116D1-F817-4FE9-9FF9-9B4EA4E7F53C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02234" y="180452"/>
            <a:ext cx="9425240" cy="1366078"/>
          </a:xfrm>
          <a:prstGeom prst="rect">
            <a:avLst/>
          </a:prstGeom>
          <a:noFill/>
        </p:spPr>
        <p:txBody>
          <a:bodyPr wrap="square" lIns="103188" tIns="51593" rIns="103188" bIns="51593" rtlCol="0">
            <a:spAutoFit/>
          </a:bodyPr>
          <a:lstStyle/>
          <a:p>
            <a:r>
              <a:rPr lang="it-IT" sz="3100" dirty="0" smtClean="0"/>
              <a:t>CENTRO SPORTIVO CAVALIERI </a:t>
            </a:r>
            <a:r>
              <a:rPr lang="it-IT" sz="3100" dirty="0" err="1" smtClean="0"/>
              <a:t>DI</a:t>
            </a:r>
            <a:r>
              <a:rPr lang="it-IT" sz="3100" dirty="0" smtClean="0"/>
              <a:t> COLOMBO</a:t>
            </a:r>
          </a:p>
          <a:p>
            <a:pPr algn="ctr"/>
            <a:r>
              <a:rPr lang="it-IT" sz="2000" dirty="0" smtClean="0"/>
              <a:t>Via dei Sabelli 88</a:t>
            </a:r>
          </a:p>
          <a:p>
            <a:endParaRPr lang="it-IT" sz="3100" dirty="0"/>
          </a:p>
        </p:txBody>
      </p:sp>
      <p:pic>
        <p:nvPicPr>
          <p:cNvPr id="7" name="Immagine 6" descr="Cavalieri di colomb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5573" y="1082675"/>
            <a:ext cx="6856942" cy="70373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40" y="451114"/>
            <a:ext cx="9383183" cy="1714236"/>
          </a:xfrm>
        </p:spPr>
        <p:txBody>
          <a:bodyPr/>
          <a:lstStyle/>
          <a:p>
            <a:pPr eaLnBrk="1" hangingPunct="1"/>
            <a:r>
              <a:rPr lang="it-IT" sz="4500" b="1" dirty="0" smtClean="0">
                <a:latin typeface="Comic Sans MS" pitchFamily="66" charset="0"/>
              </a:rPr>
              <a:t>Collegamenti per la sede</a:t>
            </a:r>
            <a:br>
              <a:rPr lang="it-IT" sz="4500" b="1" dirty="0" smtClean="0">
                <a:latin typeface="Comic Sans MS" pitchFamily="66" charset="0"/>
              </a:rPr>
            </a:br>
            <a:r>
              <a:rPr lang="it-IT" sz="4500" b="1" dirty="0" smtClean="0">
                <a:latin typeface="Comic Sans MS" pitchFamily="66" charset="0"/>
              </a:rPr>
              <a:t>Via dei Sabelli</a:t>
            </a:r>
            <a:r>
              <a:rPr lang="it-IT" sz="4500" b="1" dirty="0" smtClean="0"/>
              <a:t/>
            </a:r>
            <a:br>
              <a:rPr lang="it-IT" sz="4500" b="1" dirty="0" smtClean="0"/>
            </a:br>
            <a:endParaRPr lang="it-IT" sz="4500" b="1" dirty="0" smtClean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674" y="1804465"/>
            <a:ext cx="9744076" cy="436641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dirty="0" smtClean="0"/>
          </a:p>
          <a:p>
            <a:pPr eaLnBrk="1" hangingPunct="1"/>
            <a:r>
              <a:rPr lang="it-IT" sz="2600" dirty="0" smtClean="0">
                <a:latin typeface="Comic Sans MS" pitchFamily="66" charset="0"/>
              </a:rPr>
              <a:t>La scuola è raggiungibile a piedi da </a:t>
            </a:r>
            <a:r>
              <a:rPr lang="it-IT" sz="2600" dirty="0" err="1" smtClean="0">
                <a:latin typeface="Comic Sans MS" pitchFamily="66" charset="0"/>
              </a:rPr>
              <a:t>P.zza</a:t>
            </a:r>
            <a:r>
              <a:rPr lang="it-IT" sz="2600" dirty="0" smtClean="0">
                <a:latin typeface="Comic Sans MS" pitchFamily="66" charset="0"/>
              </a:rPr>
              <a:t> di Porta Maggiore e da Piazzale del </a:t>
            </a:r>
            <a:r>
              <a:rPr lang="it-IT" sz="2600" dirty="0" err="1" smtClean="0">
                <a:latin typeface="Comic Sans MS" pitchFamily="66" charset="0"/>
              </a:rPr>
              <a:t>Verano</a:t>
            </a:r>
            <a:r>
              <a:rPr lang="it-IT" sz="2600" dirty="0" smtClean="0">
                <a:latin typeface="Comic Sans MS" pitchFamily="66" charset="0"/>
              </a:rPr>
              <a:t> ed è servita da linee urbane e treni delle “linee laziali”.       </a:t>
            </a:r>
          </a:p>
          <a:p>
            <a:pPr eaLnBrk="1" hangingPunct="1">
              <a:buFontTx/>
              <a:buNone/>
            </a:pPr>
            <a:r>
              <a:rPr lang="it-IT" sz="2600" b="1" dirty="0" smtClean="0">
                <a:latin typeface="Comic Sans MS" pitchFamily="66" charset="0"/>
              </a:rPr>
              <a:t>     3</a:t>
            </a:r>
            <a:r>
              <a:rPr lang="it-IT" sz="2600" dirty="0" smtClean="0">
                <a:latin typeface="Comic Sans MS" pitchFamily="66" charset="0"/>
              </a:rPr>
              <a:t> St. di Trastevere - </a:t>
            </a:r>
            <a:r>
              <a:rPr lang="it-IT" sz="2600" dirty="0" err="1" smtClean="0">
                <a:latin typeface="Comic Sans MS" pitchFamily="66" charset="0"/>
              </a:rPr>
              <a:t>P.zza</a:t>
            </a:r>
            <a:r>
              <a:rPr lang="it-IT" sz="2600" dirty="0" smtClean="0">
                <a:latin typeface="Comic Sans MS" pitchFamily="66" charset="0"/>
              </a:rPr>
              <a:t> </a:t>
            </a:r>
            <a:r>
              <a:rPr lang="it-IT" sz="2600" dirty="0" err="1" smtClean="0">
                <a:latin typeface="Comic Sans MS" pitchFamily="66" charset="0"/>
              </a:rPr>
              <a:t>Thorwaldsen</a:t>
            </a:r>
            <a:r>
              <a:rPr lang="it-IT" sz="2600" dirty="0" smtClean="0">
                <a:latin typeface="Comic Sans MS" pitchFamily="66" charset="0"/>
              </a:rPr>
              <a:t> </a:t>
            </a:r>
            <a:br>
              <a:rPr lang="it-IT" sz="2600" dirty="0" smtClean="0">
                <a:latin typeface="Comic Sans MS" pitchFamily="66" charset="0"/>
              </a:rPr>
            </a:br>
            <a:r>
              <a:rPr lang="it-IT" sz="2600" dirty="0" smtClean="0">
                <a:latin typeface="Comic Sans MS" pitchFamily="66" charset="0"/>
              </a:rPr>
              <a:t>  </a:t>
            </a:r>
            <a:r>
              <a:rPr lang="it-IT" sz="2600" b="1" dirty="0" smtClean="0">
                <a:latin typeface="Comic Sans MS" pitchFamily="66" charset="0"/>
              </a:rPr>
              <a:t>19</a:t>
            </a:r>
            <a:r>
              <a:rPr lang="it-IT" sz="2600" dirty="0" smtClean="0">
                <a:latin typeface="Comic Sans MS" pitchFamily="66" charset="0"/>
              </a:rPr>
              <a:t> </a:t>
            </a:r>
            <a:r>
              <a:rPr lang="it-IT" sz="2600" dirty="0" err="1" smtClean="0">
                <a:latin typeface="Comic Sans MS" pitchFamily="66" charset="0"/>
              </a:rPr>
              <a:t>P.zza</a:t>
            </a:r>
            <a:r>
              <a:rPr lang="it-IT" sz="2600" dirty="0" smtClean="0">
                <a:latin typeface="Comic Sans MS" pitchFamily="66" charset="0"/>
              </a:rPr>
              <a:t> dei Gerani - </a:t>
            </a:r>
            <a:r>
              <a:rPr lang="it-IT" sz="2600" dirty="0" err="1" smtClean="0">
                <a:latin typeface="Comic Sans MS" pitchFamily="66" charset="0"/>
              </a:rPr>
              <a:t>P.zza</a:t>
            </a:r>
            <a:r>
              <a:rPr lang="it-IT" sz="2600" dirty="0" smtClean="0">
                <a:latin typeface="Comic Sans MS" pitchFamily="66" charset="0"/>
              </a:rPr>
              <a:t> Risorgimento </a:t>
            </a:r>
            <a:br>
              <a:rPr lang="it-IT" sz="2600" dirty="0" smtClean="0">
                <a:latin typeface="Comic Sans MS" pitchFamily="66" charset="0"/>
              </a:rPr>
            </a:br>
            <a:r>
              <a:rPr lang="it-IT" sz="2600" dirty="0" smtClean="0">
                <a:latin typeface="Comic Sans MS" pitchFamily="66" charset="0"/>
              </a:rPr>
              <a:t>  </a:t>
            </a:r>
            <a:r>
              <a:rPr lang="it-IT" sz="2600" b="1" dirty="0" smtClean="0">
                <a:latin typeface="Comic Sans MS" pitchFamily="66" charset="0"/>
              </a:rPr>
              <a:t>71</a:t>
            </a:r>
            <a:r>
              <a:rPr lang="it-IT" sz="2600" dirty="0" smtClean="0">
                <a:latin typeface="Comic Sans MS" pitchFamily="66" charset="0"/>
              </a:rPr>
              <a:t> St. Tiburtina - </a:t>
            </a:r>
            <a:r>
              <a:rPr lang="it-IT" sz="2600" dirty="0" err="1" smtClean="0">
                <a:latin typeface="Comic Sans MS" pitchFamily="66" charset="0"/>
              </a:rPr>
              <a:t>P.zza</a:t>
            </a:r>
            <a:r>
              <a:rPr lang="it-IT" sz="2600" dirty="0" smtClean="0">
                <a:latin typeface="Comic Sans MS" pitchFamily="66" charset="0"/>
              </a:rPr>
              <a:t> S. Silvestro </a:t>
            </a:r>
            <a:br>
              <a:rPr lang="it-IT" sz="2600" dirty="0" smtClean="0">
                <a:latin typeface="Comic Sans MS" pitchFamily="66" charset="0"/>
              </a:rPr>
            </a:br>
            <a:r>
              <a:rPr lang="it-IT" sz="2600" dirty="0" smtClean="0">
                <a:latin typeface="Comic Sans MS" pitchFamily="66" charset="0"/>
              </a:rPr>
              <a:t>  </a:t>
            </a:r>
            <a:r>
              <a:rPr lang="it-IT" sz="2600" b="1" dirty="0" smtClean="0">
                <a:latin typeface="Comic Sans MS" pitchFamily="66" charset="0"/>
              </a:rPr>
              <a:t>492</a:t>
            </a:r>
            <a:r>
              <a:rPr lang="it-IT" sz="2600" dirty="0" smtClean="0">
                <a:latin typeface="Comic Sans MS" pitchFamily="66" charset="0"/>
              </a:rPr>
              <a:t> St. Tiburtina - Musei Vatican</a:t>
            </a:r>
            <a:r>
              <a:rPr lang="it-IT" sz="2600" dirty="0" smtClean="0"/>
              <a:t>i</a:t>
            </a:r>
          </a:p>
        </p:txBody>
      </p:sp>
      <p:pic>
        <p:nvPicPr>
          <p:cNvPr id="45059" name="Picture 5" descr="autobus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9172" y="6093812"/>
            <a:ext cx="3067579" cy="202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 descr="can-stock-photo_csp70721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3139" y="3"/>
            <a:ext cx="1723631" cy="25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 descr="7164840-simboli-della-ferrovia-e-metropolitana-per-progettazione-isolata-on-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7576"/>
            <a:ext cx="3067579" cy="202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6917</TotalTime>
  <Words>2802</Words>
  <Application>Microsoft Office PowerPoint</Application>
  <PresentationFormat>B4 (ISO) Paper (250x353 mm)</PresentationFormat>
  <Paragraphs>794</Paragraphs>
  <Slides>50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SimSun</vt:lpstr>
      <vt:lpstr>Adobe Myungjo Std M</vt:lpstr>
      <vt:lpstr>Arial</vt:lpstr>
      <vt:lpstr>Bitter</vt:lpstr>
      <vt:lpstr>Brush Script Std</vt:lpstr>
      <vt:lpstr>Calibri</vt:lpstr>
      <vt:lpstr>Comic Sans MS</vt:lpstr>
      <vt:lpstr>CommercialScript BT</vt:lpstr>
      <vt:lpstr>Helvetica</vt:lpstr>
      <vt:lpstr>Monotype Corsiva</vt:lpstr>
      <vt:lpstr>Tahoma</vt:lpstr>
      <vt:lpstr>Times New Roman</vt:lpstr>
      <vt:lpstr>Titillium Web</vt:lpstr>
      <vt:lpstr>Wingdings</vt:lpstr>
      <vt:lpstr>Struttura predefinita</vt:lpstr>
      <vt:lpstr>PowerPoint Presentation</vt:lpstr>
      <vt:lpstr>PowerPoint Presentation</vt:lpstr>
      <vt:lpstr>PowerPoint Presentation</vt:lpstr>
      <vt:lpstr>  Il Niccolò Machiavelli, dislocato su tre sedi, nasce a Roma nel 2000, ma ha alle sue spalle una lunga tradizione.         </vt:lpstr>
      <vt:lpstr>La sede di Piazza Indipendenza</vt:lpstr>
      <vt:lpstr> Collegamenti  per la sede di Piazza Indipendenza </vt:lpstr>
      <vt:lpstr>Il “Gaio Lucilio”:  la sede di via dei Sabelli completamente rinnovata </vt:lpstr>
      <vt:lpstr>PowerPoint Presentation</vt:lpstr>
      <vt:lpstr>Collegamenti per la sede Via dei Sabelli </vt:lpstr>
      <vt:lpstr>La sede di Via Giovanni Da Procida:  una piccola grande oasi …</vt:lpstr>
      <vt:lpstr> Collegamenti per la sede Via Giovanni da Procida </vt:lpstr>
      <vt:lpstr>PowerPoint Presentation</vt:lpstr>
      <vt:lpstr>PowerPoint Presentation</vt:lpstr>
      <vt:lpstr>Quadro Orario del Liceo delle Scienze Umane  </vt:lpstr>
      <vt:lpstr>Quadro Orario del Liceo delle Scienze Umane  opzione internazionale  </vt:lpstr>
      <vt:lpstr>Sezioni ad opzione Internazionale</vt:lpstr>
      <vt:lpstr>  LICEO DELLE SCIENZE UMANE</vt:lpstr>
      <vt:lpstr>Prospettive del Liceo delle Scienze Umane consente l'accesso a tutti i corsi di laurea,   </vt:lpstr>
      <vt:lpstr>PowerPoint Presentation</vt:lpstr>
      <vt:lpstr>PowerPoint Presentation</vt:lpstr>
      <vt:lpstr>PowerPoint Presentation</vt:lpstr>
      <vt:lpstr>La dicitura Scienze Umane opzione Economico-Sociale raccoglie le seguenti discipline: Psicologia, Sociologia, Antropologia, Metodologia della Ricerca: le discipline economiche e giuridiche, sociali, linguistiche, scientifiche ed umanistiche interagiscono per dare agli studenti competenze spendibili nella loro vita presente e futura, nell'università e nel lavoro. </vt:lpstr>
      <vt:lpstr>PowerPoint Presentation</vt:lpstr>
      <vt:lpstr>PowerPoint Presentation</vt:lpstr>
      <vt:lpstr>PowerPoint Presentation</vt:lpstr>
      <vt:lpstr> Microsoft 365 for Education</vt:lpstr>
      <vt:lpstr>Il liceo Machiavelli:  la nostra offerta formativa …</vt:lpstr>
      <vt:lpstr>   … si caratterizza per un forte e deciso processo di Internazionalizzazione </vt:lpstr>
      <vt:lpstr>Riconoscimento europeo   Scuola eTwinning al Liceo Machiavelli</vt:lpstr>
      <vt:lpstr>Progetti extra-curricolari di potenziamento linguistico   </vt:lpstr>
      <vt:lpstr>               Mobilità  </vt:lpstr>
      <vt:lpstr>Mobilità  </vt:lpstr>
      <vt:lpstr>Mobilità premio: STRASBURGO</vt:lpstr>
      <vt:lpstr> PROGETTI  FINANZIATI DALL’U.E.   ERASMUS + PER ALUNNI  </vt:lpstr>
      <vt:lpstr> PROGETTI  FINANZIATI DALL’U.E.:   ERASMUS + PER ALUNNI  </vt:lpstr>
      <vt:lpstr>PowerPoint Presentation</vt:lpstr>
      <vt:lpstr>PowerPoint Presentation</vt:lpstr>
      <vt:lpstr>Corsi di recupero  … e potenziamento</vt:lpstr>
      <vt:lpstr>PowerPoint Presentation</vt:lpstr>
      <vt:lpstr>PowerPoint Presentation</vt:lpstr>
      <vt:lpstr>PowerPoint Presentation</vt:lpstr>
      <vt:lpstr>Iscrizione all’anno scolastico 2021/2022 Ai sensi dell’articolo 7, comma 28, del d.l. 95/2012, convertito dalla l. 135/2012,  le iscrizioni sono effettuate in modalità on line per tutte le classi iniziali della scuola primaria, secondaria di primo grado e secondaria di secondo grado statale  Le domande di iscrizione on line dovranno essere presentate   dalle ore 8:00 del 4 gennaio 2021  alle ore 20:00 del 25 gennaio 2021.   su “Iscrizioni on line”, disponibile sul portale del Ministero dell’Istruzione www.istruzione.it/iscrizionionline/   ATTENZIONE  su www.istruzione.it/iscrizionionline/  selezionare  Ordine di scuola (sec. II grado) e denominazione            MACHIAVELLI (EX ORIANI) : indirizzo scienze umane e linguistico   CODICE DEL LICEO DA INDICARE NEL MODULO DI ISCRIZIONI  (per il  Linguistico, per le Scienze Umane e per l’Economico Sociale)            RMPM02601Q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Vittoria</dc:creator>
  <cp:lastModifiedBy>MASSIMO ROCCO</cp:lastModifiedBy>
  <cp:revision>819</cp:revision>
  <cp:lastPrinted>2012-11-28T23:24:12Z</cp:lastPrinted>
  <dcterms:created xsi:type="dcterms:W3CDTF">1601-01-01T00:00:00Z</dcterms:created>
  <dcterms:modified xsi:type="dcterms:W3CDTF">2020-11-15T16:37:56Z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