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48" r:id="rId2"/>
    <p:sldId id="708" r:id="rId3"/>
    <p:sldId id="646" r:id="rId4"/>
    <p:sldId id="276" r:id="rId5"/>
    <p:sldId id="540" r:id="rId6"/>
    <p:sldId id="697" r:id="rId7"/>
    <p:sldId id="595" r:id="rId8"/>
    <p:sldId id="277" r:id="rId9"/>
    <p:sldId id="652" r:id="rId10"/>
    <p:sldId id="281" r:id="rId11"/>
    <p:sldId id="440" r:id="rId12"/>
    <p:sldId id="465" r:id="rId13"/>
    <p:sldId id="464" r:id="rId14"/>
    <p:sldId id="713" r:id="rId15"/>
    <p:sldId id="714" r:id="rId16"/>
    <p:sldId id="717" r:id="rId17"/>
    <p:sldId id="644" r:id="rId18"/>
    <p:sldId id="579" r:id="rId19"/>
    <p:sldId id="636" r:id="rId20"/>
    <p:sldId id="583" r:id="rId21"/>
    <p:sldId id="549" r:id="rId22"/>
    <p:sldId id="712" r:id="rId23"/>
    <p:sldId id="495" r:id="rId24"/>
    <p:sldId id="496" r:id="rId25"/>
    <p:sldId id="723" r:id="rId26"/>
    <p:sldId id="728" r:id="rId27"/>
    <p:sldId id="731" r:id="rId28"/>
    <p:sldId id="733" r:id="rId29"/>
    <p:sldId id="734" r:id="rId30"/>
    <p:sldId id="735" r:id="rId31"/>
    <p:sldId id="742" r:id="rId32"/>
    <p:sldId id="743" r:id="rId33"/>
    <p:sldId id="488" r:id="rId34"/>
    <p:sldId id="695" r:id="rId35"/>
    <p:sldId id="590" r:id="rId36"/>
    <p:sldId id="373" r:id="rId37"/>
    <p:sldId id="336" r:id="rId38"/>
    <p:sldId id="482" r:id="rId39"/>
    <p:sldId id="700" r:id="rId40"/>
    <p:sldId id="656" r:id="rId41"/>
    <p:sldId id="706" r:id="rId42"/>
    <p:sldId id="694" r:id="rId43"/>
    <p:sldId id="701" r:id="rId44"/>
    <p:sldId id="702" r:id="rId45"/>
    <p:sldId id="703" r:id="rId46"/>
    <p:sldId id="547" r:id="rId47"/>
    <p:sldId id="548" r:id="rId4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6872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3741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0612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7484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4355" algn="l" defTabSz="91374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1225" algn="l" defTabSz="91374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198094" algn="l" defTabSz="91374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4967" algn="l" defTabSz="91374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FF9900"/>
    <a:srgbClr val="00FE00"/>
    <a:srgbClr val="008600"/>
    <a:srgbClr val="00D600"/>
    <a:srgbClr val="000000"/>
    <a:srgbClr val="FF6600"/>
    <a:srgbClr val="D3F4F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1" autoAdjust="0"/>
    <p:restoredTop sz="94807" autoAdjust="0"/>
  </p:normalViewPr>
  <p:slideViewPr>
    <p:cSldViewPr>
      <p:cViewPr varScale="1">
        <p:scale>
          <a:sx n="64" d="100"/>
          <a:sy n="64" d="100"/>
        </p:scale>
        <p:origin x="11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920"/>
    </p:cViewPr>
  </p:sorterViewPr>
  <p:notesViewPr>
    <p:cSldViewPr>
      <p:cViewPr varScale="1">
        <p:scale>
          <a:sx n="65" d="100"/>
          <a:sy n="65" d="100"/>
        </p:scale>
        <p:origin x="-26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F.S.Orientamento in entrata Vittoria Antonucci</a:t>
            </a: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65B57C-C378-4949-BACC-7DBD84D1FF6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4489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F.S.Orientamento in entrata Vittoria Antonucci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327D-D74A-4B57-B5BD-48D5DA4F4E1F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83721-8A6A-4D96-90EC-546AEEAEEA1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487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2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41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12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84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55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25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94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295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451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176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13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91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01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2" tIns="91422" rIns="91422" bIns="9142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81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27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56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55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465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2" tIns="91422" rIns="91422" bIns="91422" anchor="ctr" anchorCtr="0">
            <a:noAutofit/>
          </a:bodyPr>
          <a:lstStyle/>
          <a:p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19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72" indent="0" algn="ctr">
              <a:buNone/>
              <a:defRPr/>
            </a:lvl2pPr>
            <a:lvl3pPr marL="913741" indent="0" algn="ctr">
              <a:buNone/>
              <a:defRPr/>
            </a:lvl3pPr>
            <a:lvl4pPr marL="1370612" indent="0" algn="ctr">
              <a:buNone/>
              <a:defRPr/>
            </a:lvl4pPr>
            <a:lvl5pPr marL="1827484" indent="0" algn="ctr">
              <a:buNone/>
              <a:defRPr/>
            </a:lvl5pPr>
            <a:lvl6pPr marL="2284355" indent="0" algn="ctr">
              <a:buNone/>
              <a:defRPr/>
            </a:lvl6pPr>
            <a:lvl7pPr marL="2741225" indent="0" algn="ctr">
              <a:buNone/>
              <a:defRPr/>
            </a:lvl7pPr>
            <a:lvl8pPr marL="3198094" indent="0" algn="ctr">
              <a:buNone/>
              <a:defRPr/>
            </a:lvl8pPr>
            <a:lvl9pPr marL="365496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99CD6-D212-4A05-B5A1-D2AE58CDAC3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1743-EC34-4868-ACBA-DC4CB7C2C45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2" y="274647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406F-A9B1-4147-A9D5-3BA3CF38ABC7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2" y="1600206"/>
            <a:ext cx="4038600" cy="4525963"/>
          </a:xfrm>
        </p:spPr>
        <p:txBody>
          <a:bodyPr/>
          <a:lstStyle/>
          <a:p>
            <a:pPr lvl="0"/>
            <a:endParaRPr lang="it-IT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7EB9-A8B8-4C08-B3E1-195FB6C57DB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43001" y="808406"/>
            <a:ext cx="8058000" cy="54443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396" tIns="91396" rIns="91396" bIns="91396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/>
          <p:nvPr/>
        </p:nvSpPr>
        <p:spPr>
          <a:xfrm>
            <a:off x="543001" y="706806"/>
            <a:ext cx="8058000" cy="5444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396" tIns="91396" rIns="91396" bIns="91396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5" name="Shape 45"/>
          <p:cNvCxnSpPr/>
          <p:nvPr/>
        </p:nvCxnSpPr>
        <p:spPr>
          <a:xfrm>
            <a:off x="1333200" y="706815"/>
            <a:ext cx="0" cy="10703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542850" y="1769300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379650" y="706802"/>
            <a:ext cx="6725400" cy="1062399"/>
          </a:xfrm>
          <a:prstGeom prst="rect">
            <a:avLst/>
          </a:prstGeom>
        </p:spPr>
        <p:txBody>
          <a:bodyPr lIns="91396" tIns="91396" rIns="91396" bIns="91396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333206" y="2005467"/>
            <a:ext cx="2235599" cy="3635200"/>
          </a:xfrm>
          <a:prstGeom prst="rect">
            <a:avLst/>
          </a:prstGeom>
        </p:spPr>
        <p:txBody>
          <a:bodyPr lIns="91396" tIns="91396" rIns="91396" bIns="91396" anchor="t" anchorCtr="0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683443" y="2005467"/>
            <a:ext cx="2235599" cy="3635200"/>
          </a:xfrm>
          <a:prstGeom prst="rect">
            <a:avLst/>
          </a:prstGeom>
        </p:spPr>
        <p:txBody>
          <a:bodyPr lIns="91396" tIns="91396" rIns="91396" bIns="91396" anchor="t" anchorCtr="0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033681" y="2005467"/>
            <a:ext cx="2235599" cy="3635200"/>
          </a:xfrm>
          <a:prstGeom prst="rect">
            <a:avLst/>
          </a:prstGeom>
        </p:spPr>
        <p:txBody>
          <a:bodyPr lIns="91396" tIns="91396" rIns="91396" bIns="91396" anchor="t" anchorCtr="0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765DC-B8C2-40BA-938A-6D6B450B4F7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2" indent="0">
              <a:buNone/>
              <a:defRPr sz="1800"/>
            </a:lvl2pPr>
            <a:lvl3pPr marL="913741" indent="0">
              <a:buNone/>
              <a:defRPr sz="1600"/>
            </a:lvl3pPr>
            <a:lvl4pPr marL="1370612" indent="0">
              <a:buNone/>
              <a:defRPr sz="1400"/>
            </a:lvl4pPr>
            <a:lvl5pPr marL="1827484" indent="0">
              <a:buNone/>
              <a:defRPr sz="1400"/>
            </a:lvl5pPr>
            <a:lvl6pPr marL="2284355" indent="0">
              <a:buNone/>
              <a:defRPr sz="1400"/>
            </a:lvl6pPr>
            <a:lvl7pPr marL="2741225" indent="0">
              <a:buNone/>
              <a:defRPr sz="1400"/>
            </a:lvl7pPr>
            <a:lvl8pPr marL="3198094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FDDB-E63D-46AA-82DC-048AB3B09BE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16D1-F817-4FE9-9FF9-9B4EA4E7F53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2" indent="0">
              <a:buNone/>
              <a:defRPr sz="2000" b="1"/>
            </a:lvl2pPr>
            <a:lvl3pPr marL="913741" indent="0">
              <a:buNone/>
              <a:defRPr sz="1800" b="1"/>
            </a:lvl3pPr>
            <a:lvl4pPr marL="1370612" indent="0">
              <a:buNone/>
              <a:defRPr sz="1600" b="1"/>
            </a:lvl4pPr>
            <a:lvl5pPr marL="1827484" indent="0">
              <a:buNone/>
              <a:defRPr sz="1600" b="1"/>
            </a:lvl5pPr>
            <a:lvl6pPr marL="2284355" indent="0">
              <a:buNone/>
              <a:defRPr sz="1600" b="1"/>
            </a:lvl6pPr>
            <a:lvl7pPr marL="2741225" indent="0">
              <a:buNone/>
              <a:defRPr sz="1600" b="1"/>
            </a:lvl7pPr>
            <a:lvl8pPr marL="3198094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2" indent="0">
              <a:buNone/>
              <a:defRPr sz="2000" b="1"/>
            </a:lvl2pPr>
            <a:lvl3pPr marL="913741" indent="0">
              <a:buNone/>
              <a:defRPr sz="1800" b="1"/>
            </a:lvl3pPr>
            <a:lvl4pPr marL="1370612" indent="0">
              <a:buNone/>
              <a:defRPr sz="1600" b="1"/>
            </a:lvl4pPr>
            <a:lvl5pPr marL="1827484" indent="0">
              <a:buNone/>
              <a:defRPr sz="1600" b="1"/>
            </a:lvl5pPr>
            <a:lvl6pPr marL="2284355" indent="0">
              <a:buNone/>
              <a:defRPr sz="1600" b="1"/>
            </a:lvl6pPr>
            <a:lvl7pPr marL="2741225" indent="0">
              <a:buNone/>
              <a:defRPr sz="1600" b="1"/>
            </a:lvl7pPr>
            <a:lvl8pPr marL="3198094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ABC-8DB5-4ADA-A3EB-29438F45C2B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2F8C-DF06-42FD-B9DC-3F4DDBFBE03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4360-2787-45C6-88D3-BE3952E4C0D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2" indent="0">
              <a:buNone/>
              <a:defRPr sz="1200"/>
            </a:lvl2pPr>
            <a:lvl3pPr marL="913741" indent="0">
              <a:buNone/>
              <a:defRPr sz="1000"/>
            </a:lvl3pPr>
            <a:lvl4pPr marL="1370612" indent="0">
              <a:buNone/>
              <a:defRPr sz="900"/>
            </a:lvl4pPr>
            <a:lvl5pPr marL="1827484" indent="0">
              <a:buNone/>
              <a:defRPr sz="900"/>
            </a:lvl5pPr>
            <a:lvl6pPr marL="2284355" indent="0">
              <a:buNone/>
              <a:defRPr sz="900"/>
            </a:lvl6pPr>
            <a:lvl7pPr marL="2741225" indent="0">
              <a:buNone/>
              <a:defRPr sz="900"/>
            </a:lvl7pPr>
            <a:lvl8pPr marL="3198094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4765-9751-4CEC-85FA-48472809AB7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2" indent="0">
              <a:buNone/>
              <a:defRPr sz="2800"/>
            </a:lvl2pPr>
            <a:lvl3pPr marL="913741" indent="0">
              <a:buNone/>
              <a:defRPr sz="2400"/>
            </a:lvl3pPr>
            <a:lvl4pPr marL="1370612" indent="0">
              <a:buNone/>
              <a:defRPr sz="2000"/>
            </a:lvl4pPr>
            <a:lvl5pPr marL="1827484" indent="0">
              <a:buNone/>
              <a:defRPr sz="2000"/>
            </a:lvl5pPr>
            <a:lvl6pPr marL="2284355" indent="0">
              <a:buNone/>
              <a:defRPr sz="2000"/>
            </a:lvl6pPr>
            <a:lvl7pPr marL="2741225" indent="0">
              <a:buNone/>
              <a:defRPr sz="2000"/>
            </a:lvl7pPr>
            <a:lvl8pPr marL="3198094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2" indent="0">
              <a:buNone/>
              <a:defRPr sz="1200"/>
            </a:lvl2pPr>
            <a:lvl3pPr marL="913741" indent="0">
              <a:buNone/>
              <a:defRPr sz="1000"/>
            </a:lvl3pPr>
            <a:lvl4pPr marL="1370612" indent="0">
              <a:buNone/>
              <a:defRPr sz="900"/>
            </a:lvl4pPr>
            <a:lvl5pPr marL="1827484" indent="0">
              <a:buNone/>
              <a:defRPr sz="900"/>
            </a:lvl5pPr>
            <a:lvl6pPr marL="2284355" indent="0">
              <a:buNone/>
              <a:defRPr sz="900"/>
            </a:lvl6pPr>
            <a:lvl7pPr marL="2741225" indent="0">
              <a:buNone/>
              <a:defRPr sz="900"/>
            </a:lvl7pPr>
            <a:lvl8pPr marL="3198094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5DC3-157B-41A7-B688-56FF1D57902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028E23-B58F-46E9-9C24-22BBF8037B9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2" indent="-34265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3" indent="-28554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9" indent="-22843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18" indent="-22843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90" indent="-2284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61" indent="-2284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33" indent="-2284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06" indent="-2284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2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1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2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4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5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5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4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28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machiavelli.eu/pags/spip.php?article41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machiavelli.eu/pags/spip.php?article573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ei=DmbKUIiHK8nPsgaB5oDAAg&amp;hl=it&amp;langpair=en|it&amp;rurl=translate.google.it&amp;u=http://www.gograph.com/illustration/flag-of-european-union-in-heart-shape-gg58769582.html&amp;usg=ALkJrhggK_4pH0Z6twzsJkZ-gbX4BVH55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09801" y="1"/>
            <a:ext cx="6934200" cy="424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372" tIns="45687" rIns="91372" bIns="45687" rtlCol="0">
            <a:spAutoFit/>
          </a:bodyPr>
          <a:lstStyle/>
          <a:p>
            <a:endParaRPr lang="it-IT" sz="5400" dirty="0" smtClean="0">
              <a:solidFill>
                <a:srgbClr val="FF9900"/>
              </a:solidFill>
              <a:latin typeface="Brush Script Std" pitchFamily="66" charset="0"/>
            </a:endParaRPr>
          </a:p>
          <a:p>
            <a:endParaRPr lang="it-IT" sz="5400" dirty="0" smtClean="0">
              <a:solidFill>
                <a:srgbClr val="FF9900"/>
              </a:solidFill>
              <a:latin typeface="Brush Script Std" pitchFamily="66" charset="0"/>
            </a:endParaRPr>
          </a:p>
          <a:p>
            <a:r>
              <a:rPr lang="it-IT" sz="5400" dirty="0" smtClean="0">
                <a:solidFill>
                  <a:srgbClr val="FF9900"/>
                </a:solidFill>
                <a:latin typeface="Monotype Corsiva" pitchFamily="66" charset="0"/>
              </a:rPr>
              <a:t>  Liceo Linguistico</a:t>
            </a:r>
          </a:p>
          <a:p>
            <a:endParaRPr lang="it-IT" sz="5400" dirty="0" smtClean="0">
              <a:solidFill>
                <a:srgbClr val="FF9900"/>
              </a:solidFill>
              <a:latin typeface="CommercialScript BT" pitchFamily="66" charset="0"/>
            </a:endParaRPr>
          </a:p>
          <a:p>
            <a:r>
              <a:rPr lang="it-IT" sz="5400" dirty="0" smtClean="0">
                <a:solidFill>
                  <a:srgbClr val="FF9900"/>
                </a:solidFill>
                <a:latin typeface="CommercialScript BT" pitchFamily="66" charset="0"/>
              </a:rPr>
              <a:t>                       </a:t>
            </a:r>
            <a:endParaRPr lang="it-IT" sz="5400" dirty="0">
              <a:solidFill>
                <a:srgbClr val="FF9900"/>
              </a:solidFill>
              <a:latin typeface="CommercialScript BT" pitchFamily="66" charset="0"/>
            </a:endParaRPr>
          </a:p>
        </p:txBody>
      </p:sp>
      <p:pic>
        <p:nvPicPr>
          <p:cNvPr id="2" name="Immagine 1" descr="moton70-a3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438400"/>
            <a:ext cx="6553200" cy="1828800"/>
          </a:xfrm>
          <a:prstGeom prst="rect">
            <a:avLst/>
          </a:prstGeom>
        </p:spPr>
      </p:pic>
      <p:pic>
        <p:nvPicPr>
          <p:cNvPr id="8" name="Immagine 7" descr="Machiavelli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4724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228600" y="4724405"/>
            <a:ext cx="4876800" cy="461598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pPr algn="ctr"/>
            <a:r>
              <a:rPr lang="it-IT" sz="2400" dirty="0" smtClean="0">
                <a:latin typeface="Brush Script Std" pitchFamily="66" charset="0"/>
              </a:rPr>
              <a:t>tanto nomini </a:t>
            </a:r>
            <a:r>
              <a:rPr lang="it-IT" sz="2400" dirty="0" err="1" smtClean="0">
                <a:latin typeface="Brush Script Std" pitchFamily="66" charset="0"/>
              </a:rPr>
              <a:t>nullum</a:t>
            </a:r>
            <a:r>
              <a:rPr lang="it-IT" sz="2400" dirty="0" smtClean="0">
                <a:latin typeface="Brush Script Std" pitchFamily="66" charset="0"/>
              </a:rPr>
              <a:t> par elogium</a:t>
            </a:r>
            <a:endParaRPr lang="it-IT" sz="2400" dirty="0">
              <a:latin typeface="Brush Script Std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95402" y="5410202"/>
            <a:ext cx="3733800" cy="1384928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pPr algn="ctr"/>
            <a:r>
              <a:rPr lang="it-IT" sz="2800" b="1" dirty="0" smtClean="0">
                <a:latin typeface="Monotype Corsiva" pitchFamily="66" charset="0"/>
              </a:rPr>
              <a:t>Dirigente Scolastico Prof.ssa Elena </a:t>
            </a:r>
            <a:r>
              <a:rPr lang="it-IT" sz="2800" b="1" dirty="0" err="1" smtClean="0">
                <a:latin typeface="Monotype Corsiva" pitchFamily="66" charset="0"/>
              </a:rPr>
              <a:t>Zacchilli</a:t>
            </a:r>
            <a:endParaRPr lang="it-IT" sz="2800" b="1" dirty="0" smtClean="0">
              <a:latin typeface="Monotype Corsiva" pitchFamily="66" charset="0"/>
            </a:endParaRPr>
          </a:p>
          <a:p>
            <a:pPr algn="ctr"/>
            <a:r>
              <a:rPr lang="it-IT" sz="2800" b="1" dirty="0" err="1" smtClean="0">
                <a:latin typeface="Monotype Corsiva" pitchFamily="66" charset="0"/>
              </a:rPr>
              <a:t>a.s.</a:t>
            </a:r>
            <a:r>
              <a:rPr lang="it-IT" sz="2800" b="1" dirty="0" smtClean="0">
                <a:latin typeface="Monotype Corsiva" pitchFamily="66" charset="0"/>
              </a:rPr>
              <a:t> 2020/2021</a:t>
            </a:r>
            <a:endParaRPr lang="it-IT" sz="2800" b="1" dirty="0">
              <a:latin typeface="Monotype Corsiva" pitchFamily="66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4600" y="762000"/>
            <a:ext cx="6629400" cy="939870"/>
          </a:xfrm>
          <a:prstGeom prst="rect">
            <a:avLst/>
          </a:prstGeom>
        </p:spPr>
        <p:txBody>
          <a:bodyPr wrap="square" lIns="91372" tIns="45687" rIns="91372" bIns="45687">
            <a:spAutoFit/>
          </a:bodyPr>
          <a:lstStyle/>
          <a:p>
            <a:r>
              <a:rPr lang="it-IT" sz="5400" dirty="0" smtClean="0">
                <a:solidFill>
                  <a:srgbClr val="FF9900"/>
                </a:solidFill>
                <a:latin typeface="Monotype Corsiva" pitchFamily="66" charset="0"/>
              </a:rPr>
              <a:t>Liceo Economico Sociale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438402" y="0"/>
            <a:ext cx="6934200" cy="939870"/>
          </a:xfrm>
          <a:prstGeom prst="rect">
            <a:avLst/>
          </a:prstGeom>
        </p:spPr>
        <p:txBody>
          <a:bodyPr wrap="square" lIns="91372" tIns="45687" rIns="91372" bIns="45687">
            <a:spAutoFit/>
          </a:bodyPr>
          <a:lstStyle/>
          <a:p>
            <a:r>
              <a:rPr lang="it-IT" sz="5400" dirty="0" smtClean="0">
                <a:solidFill>
                  <a:srgbClr val="FF9900"/>
                </a:solidFill>
                <a:latin typeface="Monotype Corsiva" pitchFamily="66" charset="0"/>
              </a:rPr>
              <a:t>Liceo delle Scienze Umane</a:t>
            </a:r>
          </a:p>
        </p:txBody>
      </p:sp>
      <p:pic>
        <p:nvPicPr>
          <p:cNvPr id="16" name="Immagine 15" descr="machiavelli_apert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3" y="4495801"/>
            <a:ext cx="3048000" cy="2159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1"/>
            <a:ext cx="8153400" cy="1219200"/>
          </a:xfrm>
        </p:spPr>
        <p:txBody>
          <a:bodyPr/>
          <a:lstStyle/>
          <a:p>
            <a:pPr eaLnBrk="1" hangingPunct="1"/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b="1" dirty="0" smtClean="0">
                <a:latin typeface="Comic Sans MS" pitchFamily="66" charset="0"/>
              </a:rPr>
              <a:t>Collegamenti per la sede</a:t>
            </a:r>
            <a:br>
              <a:rPr lang="it-IT" sz="4000" b="1" dirty="0" smtClean="0">
                <a:latin typeface="Comic Sans MS" pitchFamily="66" charset="0"/>
              </a:rPr>
            </a:br>
            <a:r>
              <a:rPr lang="it-IT" sz="3200" b="1" dirty="0" smtClean="0">
                <a:latin typeface="Comic Sans MS" pitchFamily="66" charset="0"/>
              </a:rPr>
              <a:t>Via Giovanni da Procid</a:t>
            </a:r>
            <a:r>
              <a:rPr lang="it-IT" sz="3200" b="1" dirty="0" smtClean="0"/>
              <a:t>a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3" y="1905001"/>
            <a:ext cx="8229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it-IT" sz="2400" dirty="0" smtClean="0">
                <a:latin typeface="Comic Sans MS" pitchFamily="66" charset="0"/>
              </a:rPr>
              <a:t>La scuola  si trova a pochi passi da piazza Bologna e dalla Stazione Tiburtina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>
                <a:latin typeface="Comic Sans MS" pitchFamily="66" charset="0"/>
              </a:rPr>
              <a:t>Metro B  (fermata </a:t>
            </a:r>
            <a:r>
              <a:rPr lang="it-IT" sz="2400" dirty="0" err="1" smtClean="0">
                <a:latin typeface="Comic Sans MS" pitchFamily="66" charset="0"/>
              </a:rPr>
              <a:t>stazioneTiburtina</a:t>
            </a:r>
            <a:r>
              <a:rPr lang="it-IT" sz="24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>
                <a:latin typeface="Comic Sans MS" pitchFamily="66" charset="0"/>
              </a:rPr>
              <a:t>Metro B  (fermata piazza Bologna)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>
                <a:latin typeface="Comic Sans MS" pitchFamily="66" charset="0"/>
              </a:rPr>
              <a:t>Metro C (da Conca d’Oro)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>
                <a:latin typeface="Comic Sans MS" pitchFamily="66" charset="0"/>
              </a:rPr>
              <a:t>309 (da Colli </a:t>
            </a:r>
            <a:r>
              <a:rPr lang="it-IT" sz="2400" dirty="0" err="1" smtClean="0">
                <a:latin typeface="Comic Sans MS" pitchFamily="66" charset="0"/>
              </a:rPr>
              <a:t>Aniene</a:t>
            </a:r>
            <a:r>
              <a:rPr lang="it-IT" sz="24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400" dirty="0" smtClean="0"/>
          </a:p>
        </p:txBody>
      </p:sp>
      <p:pic>
        <p:nvPicPr>
          <p:cNvPr id="47107" name="Picture 5" descr="autobu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43438"/>
            <a:ext cx="33528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7164840-simboli-della-ferrovia-e-metropolitana-per-progettazione-isolata-on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7088"/>
            <a:ext cx="3124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can-stock-photo_csp7072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9" y="4495800"/>
            <a:ext cx="1768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5539" y="1484789"/>
          <a:ext cx="8305800" cy="5071109"/>
        </p:xfrm>
        <a:graphic>
          <a:graphicData uri="http://schemas.openxmlformats.org/drawingml/2006/table">
            <a:tbl>
              <a:tblPr/>
              <a:tblGrid>
                <a:gridCol w="1049154"/>
                <a:gridCol w="1049154"/>
                <a:gridCol w="1273353"/>
                <a:gridCol w="1436961"/>
                <a:gridCol w="1194580"/>
                <a:gridCol w="1200808"/>
                <a:gridCol w="1101790"/>
              </a:tblGrid>
              <a:tr h="8955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i="1" dirty="0" smtClean="0">
                          <a:latin typeface="Calibri"/>
                          <a:ea typeface="Calibri"/>
                          <a:cs typeface="Times New Roman"/>
                        </a:rPr>
                        <a:t>giorno</a:t>
                      </a: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LUNEDì</a:t>
                      </a:r>
                      <a:endParaRPr lang="it-IT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MARTEDì</a:t>
                      </a:r>
                      <a:endParaRPr lang="it-IT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MERCOLEDì</a:t>
                      </a:r>
                      <a:endParaRPr lang="it-IT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GIOVEDì</a:t>
                      </a:r>
                      <a:endParaRPr lang="it-IT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VENERDì</a:t>
                      </a:r>
                      <a:endParaRPr lang="it-IT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SABATO</a:t>
                      </a:r>
                      <a:endParaRPr lang="it-IT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1" dirty="0" smtClean="0">
                          <a:latin typeface="Calibri"/>
                          <a:ea typeface="Calibri"/>
                          <a:cs typeface="Times New Roman"/>
                        </a:rPr>
                        <a:t>ora</a:t>
                      </a: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prima campanella h. 8,05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seconda campanella h.8,10</a:t>
                      </a:r>
                      <a:endParaRPr lang="it-IT" sz="1600" b="1" dirty="0">
                        <a:solidFill>
                          <a:srgbClr val="00B05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Comic Sans MS"/>
                          <a:ea typeface="Calibri"/>
                          <a:cs typeface="Times New Roman"/>
                        </a:rPr>
                        <a:t>dalle h. 8,10 alle h.9,10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L</a:t>
                      </a:r>
                      <a:endParaRPr lang="it-IT" sz="2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it-IT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B</a:t>
                      </a:r>
                      <a:endParaRPr lang="it-IT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99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E</a:t>
                      </a:r>
                      <a:endParaRPr lang="it-IT" sz="2000" dirty="0">
                        <a:solidFill>
                          <a:srgbClr val="FF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7030A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it-IT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O</a:t>
                      </a:r>
                      <a:endParaRPr lang="it-IT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II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Comic Sans MS"/>
                          <a:ea typeface="Calibri"/>
                          <a:cs typeface="Times New Roman"/>
                        </a:rPr>
                        <a:t>dalle h. 9,10 alle h.10,10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III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Comic Sans MS"/>
                          <a:ea typeface="Calibri"/>
                          <a:cs typeface="Times New Roman"/>
                        </a:rPr>
                        <a:t>dalle h. 10,10 alle h.11,00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6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intervallo</a:t>
                      </a:r>
                      <a:endParaRPr lang="it-IT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0" dirty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dalle h. 11,00 alle h.11,20</a:t>
                      </a:r>
                      <a:endParaRPr lang="it-IT" sz="2000" i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IV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Comic Sans MS"/>
                          <a:ea typeface="Calibri"/>
                          <a:cs typeface="Times New Roman"/>
                        </a:rPr>
                        <a:t>dalle h. 11,20 alle h.12,10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V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Comic Sans MS"/>
                          <a:ea typeface="Calibri"/>
                          <a:cs typeface="Times New Roman"/>
                        </a:rPr>
                        <a:t>dalle h. 12,10 alle h.13,10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err="1">
                          <a:solidFill>
                            <a:srgbClr val="FF000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VI</a:t>
                      </a: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latin typeface="Comic Sans MS"/>
                          <a:ea typeface="Calibri"/>
                          <a:cs typeface="Times New Roman"/>
                        </a:rPr>
                        <a:t>dalle h. 13,10 alle h 14,10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61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7405" y="304839"/>
            <a:ext cx="4474164" cy="9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72" tIns="45687" rIns="91372" bIns="45687" numCol="1" anchor="ctr" anchorCtr="0" compatLnSpc="1">
            <a:prstTxWarp prst="textNoShape">
              <a:avLst/>
            </a:prstTxWarp>
            <a:spAutoFit/>
          </a:bodyPr>
          <a:lstStyle/>
          <a:p>
            <a:pPr defTabSz="913741"/>
            <a:r>
              <a:rPr lang="it-IT" sz="28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ORARIO GIORNALIERO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tente\AppData\Local\Microsoft\Windows\Temporary Internet Files\Content.IE5\7M04A0TD\campanell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6632"/>
            <a:ext cx="990600" cy="1188720"/>
          </a:xfrm>
          <a:prstGeom prst="rect">
            <a:avLst/>
          </a:prstGeom>
          <a:noFill/>
        </p:spPr>
      </p:pic>
      <p:pic>
        <p:nvPicPr>
          <p:cNvPr id="1032" name="Picture 8" descr="C:\Users\Utente\AppData\Local\Microsoft\Windows\Temporary Internet Files\Content.IE5\63V4VVBH\bambini_a_scuol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14999"/>
            <a:ext cx="838200" cy="699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2" y="533402"/>
            <a:ext cx="7696200" cy="762000"/>
          </a:xfrm>
        </p:spPr>
        <p:txBody>
          <a:bodyPr/>
          <a:lstStyle/>
          <a:p>
            <a:r>
              <a:rPr lang="it-IT" sz="3600" b="1" dirty="0" smtClean="0"/>
              <a:t>LICEO LINGUISTICO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 smtClean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9"/>
            <a:ext cx="4800600" cy="4754563"/>
          </a:xfrm>
        </p:spPr>
        <p:txBody>
          <a:bodyPr/>
          <a:lstStyle/>
          <a:p>
            <a:r>
              <a:rPr lang="it-IT" sz="2400" dirty="0" smtClean="0"/>
              <a:t>L’indirizzo offre una formazione liceale caratterizzata dallo studio di </a:t>
            </a:r>
            <a:r>
              <a:rPr lang="it-IT" sz="2400" dirty="0" smtClean="0">
                <a:solidFill>
                  <a:srgbClr val="FF0066"/>
                </a:solidFill>
              </a:rPr>
              <a:t>tre lingue straniere</a:t>
            </a:r>
            <a:r>
              <a:rPr lang="it-IT" sz="2400" dirty="0" smtClean="0"/>
              <a:t> nei cinque anni di corso. </a:t>
            </a:r>
          </a:p>
          <a:p>
            <a:r>
              <a:rPr lang="it-IT" sz="2400" dirty="0" smtClean="0"/>
              <a:t>L’orario settimanale include lezioni di </a:t>
            </a:r>
            <a:r>
              <a:rPr lang="it-IT" sz="2400" dirty="0" smtClean="0">
                <a:solidFill>
                  <a:srgbClr val="FF0066"/>
                </a:solidFill>
              </a:rPr>
              <a:t>conversazione con docenti di madrelingua</a:t>
            </a:r>
            <a:r>
              <a:rPr lang="it-IT" sz="2400" dirty="0" smtClean="0"/>
              <a:t> e </a:t>
            </a:r>
            <a:r>
              <a:rPr lang="it-IT" sz="2400" dirty="0" smtClean="0">
                <a:solidFill>
                  <a:srgbClr val="FF0066"/>
                </a:solidFill>
              </a:rPr>
              <a:t>lezioni all’interno dei laboratori linguistici</a:t>
            </a:r>
            <a:r>
              <a:rPr lang="it-IT" sz="2400" dirty="0" smtClean="0"/>
              <a:t> della scuola. 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95235" name="Picture 5" descr="linguis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16002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it-IT" sz="3200" b="1" dirty="0" smtClean="0"/>
              <a:t>Quadro Orario del Liceo Linguistico</a:t>
            </a:r>
          </a:p>
        </p:txBody>
      </p:sp>
      <p:graphicFrame>
        <p:nvGraphicFramePr>
          <p:cNvPr id="95894" name="Group 662"/>
          <p:cNvGraphicFramePr>
            <a:graphicFrameLocks noGrp="1"/>
          </p:cNvGraphicFramePr>
          <p:nvPr/>
        </p:nvGraphicFramePr>
        <p:xfrm>
          <a:off x="1524010" y="914401"/>
          <a:ext cx="6248399" cy="5034534"/>
        </p:xfrm>
        <a:graphic>
          <a:graphicData uri="http://schemas.openxmlformats.org/drawingml/2006/table">
            <a:tbl>
              <a:tblPr/>
              <a:tblGrid>
                <a:gridCol w="2819399"/>
                <a:gridCol w="762000"/>
                <a:gridCol w="762000"/>
                <a:gridCol w="685800"/>
                <a:gridCol w="685800"/>
                <a:gridCol w="533400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Materie d’insegnamento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Primo biennio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Secondo biennio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Italiano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e Geografia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7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1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inglese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7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2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francese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37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3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spagnolo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tedesco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Filosofia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Matematica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Fisica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naturali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dell’arte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Educazione Fisica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Religione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Totale ore settimanali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pic>
        <p:nvPicPr>
          <p:cNvPr id="98430" name="Picture 5" descr="linguis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1" y="5943637"/>
            <a:ext cx="8763000" cy="8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*  conversazione col docente di madrelingua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200" b="1" dirty="0" smtClean="0"/>
              <a:t>Nel terzo anno una disciplina non linguistica (DNL) viene insegnata in una lingua straniera secondo la metodologia CLIL; nel quarto e quinto anno,  due discipline non linguistiche (DNL) vengono  insegnate in due delle lingue straniere curricolari secondo la metodologia CLIL</a:t>
            </a:r>
            <a:endParaRPr lang="it-IT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95536" y="361825"/>
            <a:ext cx="8496944" cy="10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600" b="1" dirty="0"/>
          </a:p>
          <a:p>
            <a:pPr marL="0" marR="0" lvl="0" indent="0" algn="just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docente di conversazione in lingua straniera 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600" dirty="0"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egnaposto testo 7"/>
          <p:cNvSpPr>
            <a:spLocks noGrp="1"/>
          </p:cNvSpPr>
          <p:nvPr>
            <p:ph type="body" idx="2"/>
          </p:nvPr>
        </p:nvSpPr>
        <p:spPr>
          <a:xfrm>
            <a:off x="0" y="1412777"/>
            <a:ext cx="9144000" cy="5237262"/>
          </a:xfrm>
        </p:spPr>
        <p:txBody>
          <a:bodyPr/>
          <a:lstStyle/>
          <a:p>
            <a:pPr marL="342900" lvl="1" indent="-165100" algn="just">
              <a:spcBef>
                <a:spcPts val="560"/>
              </a:spcBef>
              <a:buFont typeface="Arial"/>
              <a:buChar char="•"/>
            </a:pPr>
            <a:endParaRPr lang="it-IT" dirty="0"/>
          </a:p>
          <a:p>
            <a:pPr marL="342900" lvl="1" indent="-165100" algn="just">
              <a:spcBef>
                <a:spcPts val="560"/>
              </a:spcBef>
              <a:buFont typeface="Arial"/>
              <a:buChar char="•"/>
            </a:pPr>
            <a:r>
              <a:rPr lang="it-IT" dirty="0"/>
              <a:t> arricchisce  la </a:t>
            </a:r>
            <a:r>
              <a:rPr lang="en-US" dirty="0"/>
              <a:t>lingua di </a:t>
            </a:r>
            <a:r>
              <a:rPr lang="en-US" dirty="0" err="1"/>
              <a:t>comunicazione</a:t>
            </a:r>
            <a:r>
              <a:rPr lang="en-US" dirty="0"/>
              <a:t>  </a:t>
            </a:r>
            <a:r>
              <a:rPr lang="en-US" dirty="0" err="1"/>
              <a:t>aiutando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a </a:t>
            </a:r>
            <a:r>
              <a:rPr lang="en-US" b="1" dirty="0" err="1"/>
              <a:t>esprimersi</a:t>
            </a:r>
            <a:r>
              <a:rPr lang="en-US" b="1" dirty="0"/>
              <a:t> con </a:t>
            </a:r>
            <a:r>
              <a:rPr lang="en-US" b="1" dirty="0" err="1"/>
              <a:t>scioltezza</a:t>
            </a:r>
            <a:r>
              <a:rPr lang="en-US" b="1" dirty="0"/>
              <a:t> in </a:t>
            </a:r>
            <a:r>
              <a:rPr lang="en-US" b="1" dirty="0" err="1"/>
              <a:t>diversi</a:t>
            </a:r>
            <a:r>
              <a:rPr lang="en-US" b="1" dirty="0"/>
              <a:t> </a:t>
            </a:r>
            <a:r>
              <a:rPr lang="en-US" b="1" dirty="0" err="1"/>
              <a:t>contesti</a:t>
            </a:r>
            <a:r>
              <a:rPr lang="en-US" b="1" dirty="0"/>
              <a:t>  </a:t>
            </a:r>
          </a:p>
          <a:p>
            <a:pPr marL="177800" lvl="1" indent="0" algn="just">
              <a:spcBef>
                <a:spcPts val="560"/>
              </a:spcBef>
              <a:buNone/>
            </a:pPr>
            <a:endParaRPr lang="en-US" b="1" dirty="0"/>
          </a:p>
          <a:p>
            <a:pPr marL="342900" lvl="1" indent="-165100">
              <a:spcBef>
                <a:spcPts val="560"/>
              </a:spcBef>
              <a:buNone/>
            </a:pPr>
            <a:endParaRPr lang="en-US" dirty="0"/>
          </a:p>
          <a:p>
            <a:pPr marL="342900" lvl="1" indent="-165100" algn="just">
              <a:spcBef>
                <a:spcPts val="560"/>
              </a:spcBef>
              <a:buFont typeface="Arial"/>
              <a:buChar char="•"/>
            </a:pPr>
            <a:r>
              <a:rPr lang="en-US" dirty="0"/>
              <a:t> è </a:t>
            </a:r>
            <a:r>
              <a:rPr lang="en-US" dirty="0" err="1"/>
              <a:t>portatore</a:t>
            </a:r>
            <a:r>
              <a:rPr lang="en-US" dirty="0"/>
              <a:t> di  </a:t>
            </a:r>
            <a:r>
              <a:rPr lang="en-US" b="1" dirty="0" err="1"/>
              <a:t>modelli</a:t>
            </a:r>
            <a:r>
              <a:rPr lang="en-US" b="1" dirty="0"/>
              <a:t> </a:t>
            </a:r>
            <a:r>
              <a:rPr lang="en-US" b="1" dirty="0" err="1"/>
              <a:t>culturali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suscitare</a:t>
            </a:r>
            <a:r>
              <a:rPr lang="en-US" dirty="0"/>
              <a:t> </a:t>
            </a:r>
            <a:r>
              <a:rPr lang="en-US" dirty="0" err="1"/>
              <a:t>curiosità</a:t>
            </a:r>
            <a:r>
              <a:rPr lang="en-US" dirty="0"/>
              <a:t> e interesse</a:t>
            </a:r>
          </a:p>
          <a:p>
            <a:pPr marL="177800" lvl="1" indent="0" algn="just">
              <a:spcBef>
                <a:spcPts val="560"/>
              </a:spcBef>
              <a:buNone/>
            </a:pPr>
            <a:endParaRPr lang="en-US" dirty="0"/>
          </a:p>
          <a:p>
            <a:pPr marL="342900" lvl="1" indent="-165100">
              <a:spcBef>
                <a:spcPts val="560"/>
              </a:spcBef>
              <a:buNone/>
            </a:pPr>
            <a:endParaRPr lang="en-US" dirty="0"/>
          </a:p>
          <a:p>
            <a:pPr lvl="0" algn="just"/>
            <a:r>
              <a:rPr lang="en-US" sz="2400" dirty="0"/>
              <a:t> </a:t>
            </a:r>
            <a:r>
              <a:rPr lang="en-US" sz="2400" dirty="0" err="1"/>
              <a:t>favorisce</a:t>
            </a:r>
            <a:r>
              <a:rPr lang="en-US" sz="2400" dirty="0"/>
              <a:t> un </a:t>
            </a:r>
            <a:r>
              <a:rPr lang="en-US" sz="2400" b="1" dirty="0" err="1"/>
              <a:t>approccio</a:t>
            </a:r>
            <a:r>
              <a:rPr lang="en-US" sz="2400" b="1" dirty="0"/>
              <a:t>  </a:t>
            </a:r>
            <a:r>
              <a:rPr lang="en-US" sz="2400" b="1" dirty="0" err="1"/>
              <a:t>didattico</a:t>
            </a:r>
            <a:r>
              <a:rPr lang="en-US" sz="2400" b="1" dirty="0"/>
              <a:t> </a:t>
            </a:r>
            <a:r>
              <a:rPr lang="en-US" sz="2400" b="1" dirty="0" err="1"/>
              <a:t>dinamico</a:t>
            </a:r>
            <a:r>
              <a:rPr lang="en-US" sz="2400" b="1" dirty="0"/>
              <a:t> e </a:t>
            </a:r>
            <a:r>
              <a:rPr lang="en-US" sz="2400" b="1" dirty="0" err="1"/>
              <a:t>flessibile</a:t>
            </a:r>
            <a:r>
              <a:rPr lang="en-US" sz="2400" b="1" dirty="0"/>
              <a:t>  </a:t>
            </a:r>
            <a:r>
              <a:rPr lang="en-US" sz="2400" dirty="0" err="1"/>
              <a:t>all’insegnamento</a:t>
            </a:r>
            <a:r>
              <a:rPr lang="en-US" sz="2400" dirty="0"/>
              <a:t> /</a:t>
            </a:r>
            <a:r>
              <a:rPr lang="en-US" sz="2400" dirty="0" err="1"/>
              <a:t>apprendimento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lingua</a:t>
            </a:r>
            <a:endParaRPr lang="en-US" dirty="0"/>
          </a:p>
          <a:p>
            <a:pPr marL="342900" lvl="1" indent="-165100">
              <a:spcBef>
                <a:spcPts val="560"/>
              </a:spcBef>
              <a:buFont typeface="Arial"/>
              <a:buChar char="•"/>
            </a:pPr>
            <a:endParaRPr lang="en-US" dirty="0"/>
          </a:p>
          <a:p>
            <a:pPr marL="342900" lvl="1" indent="-165100">
              <a:spcBef>
                <a:spcPts val="560"/>
              </a:spcBef>
              <a:buFont typeface="Arial"/>
              <a:buChar char="•"/>
            </a:pPr>
            <a:endParaRPr lang="en-US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3" name="Elemento grafico 2" descr="Chat">
            <a:extLst>
              <a:ext uri="{FF2B5EF4-FFF2-40B4-BE49-F238E27FC236}">
                <a16:creationId xmlns="" xmlns:a16="http://schemas.microsoft.com/office/drawing/2014/main" id="{CD727F4F-50F4-45EC-B7E8-6FA852AC5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1760" y="69269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5" name="Immagine 4" descr="cl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76200"/>
            <a:ext cx="2819400" cy="12954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14600" y="152400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latin typeface="Comic Sans MS" pitchFamily="66" charset="0"/>
              </a:rPr>
              <a:t>Content</a:t>
            </a:r>
            <a:r>
              <a:rPr lang="it-IT" sz="1400" dirty="0">
                <a:latin typeface="Comic Sans MS" pitchFamily="66" charset="0"/>
              </a:rPr>
              <a:t> and </a:t>
            </a:r>
            <a:r>
              <a:rPr lang="it-IT" sz="1400" dirty="0" err="1">
                <a:latin typeface="Comic Sans MS" pitchFamily="66" charset="0"/>
              </a:rPr>
              <a:t>Language</a:t>
            </a:r>
            <a:r>
              <a:rPr lang="it-IT" sz="1400" dirty="0">
                <a:latin typeface="Comic Sans MS" pitchFamily="66" charset="0"/>
              </a:rPr>
              <a:t> </a:t>
            </a:r>
            <a:r>
              <a:rPr lang="it-IT" sz="1400" dirty="0" err="1">
                <a:latin typeface="Comic Sans MS" pitchFamily="66" charset="0"/>
              </a:rPr>
              <a:t>Integrated</a:t>
            </a:r>
            <a:r>
              <a:rPr lang="it-IT" sz="1400" dirty="0">
                <a:latin typeface="Comic Sans MS" pitchFamily="66" charset="0"/>
              </a:rPr>
              <a:t> </a:t>
            </a:r>
            <a:r>
              <a:rPr lang="it-IT" sz="1400" dirty="0" err="1">
                <a:latin typeface="Comic Sans MS" pitchFamily="66" charset="0"/>
              </a:rPr>
              <a:t>Learning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-13487400"/>
            <a:ext cx="7829872" cy="1997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pPr marL="285750" indent="-285750"/>
            <a:endParaRPr lang="it-IT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Comic Sans MS" panose="030F0702030302020204" pitchFamily="66" charset="0"/>
              </a:rPr>
              <a:t>Approccio </a:t>
            </a:r>
            <a:r>
              <a:rPr lang="it-IT" sz="1600" dirty="0">
                <a:latin typeface="Comic Sans MS" panose="030F0702030302020204" pitchFamily="66" charset="0"/>
              </a:rPr>
              <a:t>immersivo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itchFamily="66" charset="0"/>
              </a:rPr>
              <a:t>Duplice obiettivo:  focus sulla disciplina insegnata + focus </a:t>
            </a:r>
            <a:r>
              <a:rPr lang="it-IT" sz="1600" dirty="0" smtClean="0">
                <a:latin typeface="Comic Sans MS" pitchFamily="66" charset="0"/>
              </a:rPr>
              <a:t>su </a:t>
            </a:r>
            <a:r>
              <a:rPr lang="it-IT" sz="1600" dirty="0">
                <a:latin typeface="Comic Sans MS" pitchFamily="66" charset="0"/>
              </a:rPr>
              <a:t>aspetti comunicativi della lingua straniera che fa da target veicolare.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Comic Sans MS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Comic Sans MS" pitchFamily="66" charset="0"/>
              </a:rPr>
              <a:t>Risultati </a:t>
            </a:r>
            <a:r>
              <a:rPr lang="it-IT" sz="1600" dirty="0" smtClean="0">
                <a:latin typeface="Comic Sans MS" pitchFamily="66" charset="0"/>
              </a:rPr>
              <a:t>attesi</a:t>
            </a:r>
            <a:r>
              <a:rPr lang="it-IT" sz="2000" dirty="0" smtClean="0">
                <a:latin typeface="Comic Sans MS" pitchFamily="66" charset="0"/>
              </a:rPr>
              <a:t>:</a:t>
            </a:r>
            <a:endParaRPr lang="it-IT" sz="2000" dirty="0">
              <a:latin typeface="Comic Sans MS" pitchFamily="66" charset="0"/>
            </a:endParaRPr>
          </a:p>
          <a:p>
            <a:pPr algn="just"/>
            <a:endParaRPr lang="it-IT" sz="1400" dirty="0"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>
                <a:latin typeface="Comic Sans MS" pitchFamily="66" charset="0"/>
              </a:rPr>
              <a:t>Una maggiore fiducia nella proprie capacità comunicative nella lingua straniera target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>
                <a:latin typeface="Comic Sans MS" pitchFamily="66" charset="0"/>
              </a:rPr>
              <a:t>Più spendibilità delle competenze linguistiche acquisite, specialmente in attività pratiche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>
                <a:latin typeface="Comic Sans MS" pitchFamily="66" charset="0"/>
              </a:rPr>
              <a:t>Maggiore apertura e disponibilità alla mobilità nell'istruzione e nel lavoro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90500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rgbClr val="00B050"/>
                </a:solidFill>
                <a:latin typeface="Comic Sans MS" pitchFamily="66" charset="0"/>
              </a:rPr>
              <a:t>CLIL = </a:t>
            </a:r>
            <a:r>
              <a:rPr lang="it-IT" sz="1800" dirty="0">
                <a:solidFill>
                  <a:srgbClr val="FF0000"/>
                </a:solidFill>
                <a:latin typeface="Comic Sans MS" pitchFamily="66" charset="0"/>
              </a:rPr>
              <a:t>insegnamento di una disciplina non linguistica     </a:t>
            </a: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Comic Sans MS" pitchFamily="66" charset="0"/>
              </a:rPr>
              <a:t>( DNL)  ( es. scienze, storia, matematica, storia dell’arte, filosofia  etc. ) </a:t>
            </a:r>
            <a:endParaRPr lang="it-IT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it-IT" sz="1800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it-IT" sz="1800" dirty="0">
                <a:solidFill>
                  <a:srgbClr val="FF0000"/>
                </a:solidFill>
                <a:latin typeface="Comic Sans MS" pitchFamily="66" charset="0"/>
              </a:rPr>
              <a:t>una lingua straniera.</a:t>
            </a:r>
          </a:p>
          <a:p>
            <a:pPr algn="just"/>
            <a:endParaRPr lang="it-IT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Comic Sans MS" pitchFamily="66" charset="0"/>
              </a:rPr>
              <a:t>Nel Liceo Linguistico il </a:t>
            </a:r>
            <a:r>
              <a:rPr lang="it-IT" sz="1800" b="1" dirty="0">
                <a:solidFill>
                  <a:srgbClr val="00B050"/>
                </a:solidFill>
                <a:latin typeface="Comic Sans MS" pitchFamily="66" charset="0"/>
              </a:rPr>
              <a:t>CLIL </a:t>
            </a:r>
            <a:r>
              <a:rPr lang="it-IT" sz="1800" dirty="0">
                <a:solidFill>
                  <a:srgbClr val="FF0000"/>
                </a:solidFill>
                <a:latin typeface="Comic Sans MS" pitchFamily="66" charset="0"/>
              </a:rPr>
              <a:t>è previsto nel 3°, 4°, 5°. </a:t>
            </a:r>
          </a:p>
        </p:txBody>
      </p:sp>
      <p:pic>
        <p:nvPicPr>
          <p:cNvPr id="4" name="Elemento grafico 3" descr="Playbook">
            <a:extLst>
              <a:ext uri="{FF2B5EF4-FFF2-40B4-BE49-F238E27FC236}">
                <a16:creationId xmlns="" xmlns:a16="http://schemas.microsoft.com/office/drawing/2014/main" id="{67ABCFE2-A5DF-40C8-92F7-8D64C0339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7569" y="282720"/>
            <a:ext cx="914400" cy="914400"/>
          </a:xfrm>
          <a:prstGeom prst="rect">
            <a:avLst/>
          </a:prstGeom>
        </p:spPr>
      </p:pic>
      <p:pic>
        <p:nvPicPr>
          <p:cNvPr id="8" name="Elemento grafico 7" descr="Matraccio">
            <a:extLst>
              <a:ext uri="{FF2B5EF4-FFF2-40B4-BE49-F238E27FC236}">
                <a16:creationId xmlns="" xmlns:a16="http://schemas.microsoft.com/office/drawing/2014/main" id="{E9B0E74F-BA23-41C8-BC17-28016AE15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3831" y="2667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457200"/>
            <a:ext cx="9108504" cy="1143000"/>
          </a:xfrm>
        </p:spPr>
        <p:txBody>
          <a:bodyPr/>
          <a:lstStyle/>
          <a:p>
            <a:pPr>
              <a:defRPr/>
            </a:pPr>
            <a:r>
              <a:rPr lang="it-IT" sz="2800" b="1" dirty="0"/>
              <a:t>Prospettive del Liceo Linguistico</a:t>
            </a:r>
            <a:br>
              <a:rPr lang="it-IT" sz="2800" b="1" dirty="0"/>
            </a:br>
            <a:r>
              <a:rPr lang="it-IT" sz="2000" b="1" dirty="0"/>
              <a:t> consente l'accesso a </a:t>
            </a: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tutti i corsi di laurea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4632" cy="4776936"/>
          </a:xfrm>
        </p:spPr>
        <p:txBody>
          <a:bodyPr/>
          <a:lstStyle/>
          <a:p>
            <a:pPr>
              <a:buFontTx/>
              <a:buNone/>
            </a:pPr>
            <a:r>
              <a:rPr lang="it-IT" sz="2000" dirty="0"/>
              <a:t>Possibilità d’impiego: </a:t>
            </a:r>
          </a:p>
          <a:p>
            <a:pPr>
              <a:buFontTx/>
              <a:buChar char="-"/>
            </a:pPr>
            <a:r>
              <a:rPr lang="it-IT" sz="2000" dirty="0"/>
              <a:t>il corso di studi offre possibilità di impiego immediato nel campo del </a:t>
            </a:r>
            <a:r>
              <a:rPr lang="it-IT" sz="2000" b="1" dirty="0"/>
              <a:t>turismo culturale </a:t>
            </a:r>
          </a:p>
          <a:p>
            <a:pPr>
              <a:buNone/>
            </a:pPr>
            <a:endParaRPr lang="it-IT" sz="2000" b="1" dirty="0"/>
          </a:p>
          <a:p>
            <a:pPr>
              <a:buNone/>
            </a:pPr>
            <a:r>
              <a:rPr lang="it-IT" sz="2000" dirty="0"/>
              <a:t>e, con il proseguimento degli studi superiori, nei  seguenti campi: 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b="1" dirty="0"/>
              <a:t>Interpretariato</a:t>
            </a:r>
          </a:p>
          <a:p>
            <a:pPr>
              <a:buNone/>
            </a:pPr>
            <a:r>
              <a:rPr lang="it-IT" sz="2000" b="1" dirty="0"/>
              <a:t>Mediazione linguistica</a:t>
            </a:r>
          </a:p>
          <a:p>
            <a:pPr>
              <a:buNone/>
            </a:pPr>
            <a:r>
              <a:rPr lang="it-IT" sz="2000" b="1" dirty="0"/>
              <a:t>Editoria specializzata</a:t>
            </a:r>
          </a:p>
          <a:p>
            <a:pPr>
              <a:buNone/>
            </a:pPr>
            <a:r>
              <a:rPr lang="it-IT" sz="2000" b="1" dirty="0"/>
              <a:t>Comunicazione</a:t>
            </a:r>
          </a:p>
          <a:p>
            <a:pPr>
              <a:buNone/>
            </a:pPr>
            <a:r>
              <a:rPr lang="it-IT" sz="2000" b="1" dirty="0"/>
              <a:t>Settore  pubblicitario</a:t>
            </a:r>
          </a:p>
          <a:p>
            <a:pPr>
              <a:buNone/>
            </a:pPr>
            <a:r>
              <a:rPr lang="it-IT" sz="2000" b="1" dirty="0"/>
              <a:t>Diplomazia</a:t>
            </a:r>
            <a:endParaRPr lang="it-IT" sz="2000" dirty="0"/>
          </a:p>
          <a:p>
            <a:pPr>
              <a:buFontTx/>
              <a:buNone/>
            </a:pPr>
            <a:endParaRPr lang="it-IT" sz="1800" dirty="0"/>
          </a:p>
          <a:p>
            <a:pPr>
              <a:buFontTx/>
              <a:buNone/>
            </a:pPr>
            <a:endParaRPr lang="it-IT" sz="1800" dirty="0"/>
          </a:p>
          <a:p>
            <a:pPr>
              <a:buFontTx/>
              <a:buNone/>
            </a:pPr>
            <a:r>
              <a:rPr lang="it-IT" sz="2000" b="1" dirty="0"/>
              <a:t/>
            </a:r>
            <a:br>
              <a:rPr lang="it-IT" sz="2000" b="1" dirty="0"/>
            </a:br>
            <a:endParaRPr lang="it-IT" sz="2000" dirty="0"/>
          </a:p>
        </p:txBody>
      </p:sp>
      <p:pic>
        <p:nvPicPr>
          <p:cNvPr id="93192" name="Picture 11" descr="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303308"/>
            <a:ext cx="2233228" cy="21711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3" name="Elemento grafico 2" descr="Telescopio">
            <a:extLst>
              <a:ext uri="{FF2B5EF4-FFF2-40B4-BE49-F238E27FC236}">
                <a16:creationId xmlns="" xmlns:a16="http://schemas.microsoft.com/office/drawing/2014/main" id="{7A010B98-E2B9-457F-B1BC-610C78B4C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40466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r>
              <a:rPr lang="it-IT" sz="2800" b="1" dirty="0" smtClean="0"/>
              <a:t>Quadro Orario del Liceo Linguistico </a:t>
            </a:r>
            <a:br>
              <a:rPr lang="it-IT" sz="2800" b="1" dirty="0" smtClean="0"/>
            </a:br>
            <a:r>
              <a:rPr lang="it-IT" sz="2800" b="1" dirty="0" smtClean="0"/>
              <a:t>opzione internazionale</a:t>
            </a:r>
          </a:p>
        </p:txBody>
      </p:sp>
      <p:graphicFrame>
        <p:nvGraphicFramePr>
          <p:cNvPr id="95894" name="Group 662"/>
          <p:cNvGraphicFramePr>
            <a:graphicFrameLocks noGrp="1"/>
          </p:cNvGraphicFramePr>
          <p:nvPr/>
        </p:nvGraphicFramePr>
        <p:xfrm>
          <a:off x="1600209" y="838202"/>
          <a:ext cx="6248399" cy="5175210"/>
        </p:xfrm>
        <a:graphic>
          <a:graphicData uri="http://schemas.openxmlformats.org/drawingml/2006/table">
            <a:tbl>
              <a:tblPr/>
              <a:tblGrid>
                <a:gridCol w="2819399"/>
                <a:gridCol w="762000"/>
                <a:gridCol w="762000"/>
                <a:gridCol w="685800"/>
                <a:gridCol w="685800"/>
                <a:gridCol w="533400"/>
              </a:tblGrid>
              <a:tr h="43641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Materie d’insegnamento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Primo biennio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Secondo biennio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18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  <a:endParaRPr kumimoji="0" lang="it-IT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Italiano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e Geografia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1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inglese</a:t>
                      </a: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2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francese</a:t>
                      </a: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Lingua straniera 3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spagnolo</a:t>
                      </a: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Filosofia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Matematica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Fisica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Scienze naturali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Storia dell’arte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Educazione Fisica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Religione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746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Potenziamento curriculare lingua inglese (finalizzato a certificazione) 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Totale ore settimanali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pic>
        <p:nvPicPr>
          <p:cNvPr id="98430" name="Picture 5" descr="linguis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943638"/>
            <a:ext cx="8763000" cy="8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*  conversazione col docente di madrelingua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200" b="1" dirty="0" smtClean="0"/>
              <a:t>Nel terzo anno una disciplina non linguistica (DNL) viene insegnata in lingua straniera secondo la metodologia CLIL; nel quarto e quinto anno,  due discipline non linguistiche (DNL) vengono  insegnate in due delle lingue straniere curricolari secondo la metodologia CLIL</a:t>
            </a:r>
            <a:endParaRPr lang="it-IT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899592" y="274637"/>
            <a:ext cx="7992888" cy="1143000"/>
          </a:xfrm>
          <a:prstGeom prst="rect">
            <a:avLst/>
          </a:prstGeom>
        </p:spPr>
        <p:txBody>
          <a:bodyPr lIns="91360" tIns="91360" rIns="91360" bIns="9136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-IT" dirty="0" smtClean="0">
                <a:solidFill>
                  <a:srgbClr val="FF0000"/>
                </a:solidFill>
              </a:rPr>
              <a:t>Sezioni ad opzione Internazionale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 lIns="91360" tIns="91360" rIns="91360" bIns="91360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it-IT" sz="2400" dirty="0"/>
              <a:t>Potenziamento </a:t>
            </a:r>
            <a:r>
              <a:rPr lang="it-IT" sz="2400" dirty="0">
                <a:solidFill>
                  <a:srgbClr val="FF0000"/>
                </a:solidFill>
              </a:rPr>
              <a:t>inglese</a:t>
            </a:r>
            <a:r>
              <a:rPr lang="it-IT" sz="2400" dirty="0"/>
              <a:t> finalizzato al conseguimento delle </a:t>
            </a:r>
            <a:r>
              <a:rPr lang="it-IT" sz="2400" dirty="0">
                <a:solidFill>
                  <a:srgbClr val="FF0000"/>
                </a:solidFill>
              </a:rPr>
              <a:t>certificazioni linguistiche</a:t>
            </a:r>
            <a:r>
              <a:rPr lang="it-IT" sz="2400" dirty="0"/>
              <a:t> incorporato nell’orario curricolare </a:t>
            </a:r>
            <a:endParaRPr sz="2400" dirty="0"/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it-IT" b="1" dirty="0" smtClean="0">
                <a:solidFill>
                  <a:srgbClr val="0070C0"/>
                </a:solidFill>
              </a:rPr>
              <a:t>1sezione   Linguistico + 2 sezioni Scienze Umane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it-IT" sz="2000" b="1" dirty="0" smtClean="0">
                <a:solidFill>
                  <a:srgbClr val="FF0000"/>
                </a:solidFill>
              </a:rPr>
              <a:t>                                                     Sede centrale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Primo </a:t>
            </a:r>
            <a:r>
              <a:rPr lang="it-IT" sz="2400" dirty="0">
                <a:solidFill>
                  <a:srgbClr val="FF0000"/>
                </a:solidFill>
              </a:rPr>
              <a:t>biennio</a:t>
            </a:r>
            <a:r>
              <a:rPr lang="it-IT" sz="2400" dirty="0"/>
              <a:t>:  </a:t>
            </a:r>
            <a:endParaRPr lang="it-IT" sz="2400" dirty="0" smtClean="0"/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29</a:t>
            </a:r>
            <a:r>
              <a:rPr lang="it-IT" sz="2400" dirty="0" smtClean="0"/>
              <a:t> </a:t>
            </a:r>
            <a:r>
              <a:rPr lang="it-IT" sz="2400" dirty="0">
                <a:solidFill>
                  <a:srgbClr val="FF0000"/>
                </a:solidFill>
              </a:rPr>
              <a:t>ore</a:t>
            </a:r>
            <a:r>
              <a:rPr lang="it-IT" sz="2400" dirty="0"/>
              <a:t> settimanali (27+2) =&gt; </a:t>
            </a:r>
            <a:r>
              <a:rPr lang="it-IT" sz="2400" dirty="0" smtClean="0"/>
              <a:t>  </a:t>
            </a:r>
            <a:r>
              <a:rPr lang="it-IT" sz="2400" dirty="0" smtClean="0">
                <a:solidFill>
                  <a:srgbClr val="0070C0"/>
                </a:solidFill>
              </a:rPr>
              <a:t>Certificazione B1, PET</a:t>
            </a:r>
          </a:p>
          <a:p>
            <a:pPr>
              <a:spcBef>
                <a:spcPts val="0"/>
              </a:spcBef>
              <a:buNone/>
            </a:pPr>
            <a:endParaRPr lang="it-IT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b="1" dirty="0" smtClean="0">
                <a:solidFill>
                  <a:srgbClr val="0070C0"/>
                </a:solidFill>
              </a:rPr>
              <a:t>Quota a.s</a:t>
            </a:r>
            <a:r>
              <a:rPr lang="it-IT" b="1" dirty="0" err="1" smtClean="0">
                <a:solidFill>
                  <a:srgbClr val="0070C0"/>
                </a:solidFill>
              </a:rPr>
              <a:t>.20/</a:t>
            </a:r>
            <a:r>
              <a:rPr lang="it-IT" b="1" dirty="0" smtClean="0">
                <a:solidFill>
                  <a:srgbClr val="0070C0"/>
                </a:solidFill>
              </a:rPr>
              <a:t>21 160 EURO Annuali deliberata da C.I. </a:t>
            </a:r>
          </a:p>
          <a:p>
            <a:pPr>
              <a:spcBef>
                <a:spcPts val="0"/>
              </a:spcBef>
              <a:buNone/>
            </a:pPr>
            <a:endParaRPr lang="it-IT" sz="2400" dirty="0" smtClean="0"/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Secondo </a:t>
            </a:r>
            <a:r>
              <a:rPr lang="it-IT" sz="2400" dirty="0">
                <a:solidFill>
                  <a:srgbClr val="FF0000"/>
                </a:solidFill>
              </a:rPr>
              <a:t>biennio</a:t>
            </a:r>
            <a:r>
              <a:rPr lang="it-IT" sz="2400" dirty="0"/>
              <a:t>: </a:t>
            </a:r>
            <a:endParaRPr lang="it-IT" sz="2400" dirty="0" smtClean="0"/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32 </a:t>
            </a:r>
            <a:r>
              <a:rPr lang="it-IT" sz="2400" dirty="0">
                <a:solidFill>
                  <a:srgbClr val="FF0000"/>
                </a:solidFill>
              </a:rPr>
              <a:t>ore</a:t>
            </a:r>
            <a:r>
              <a:rPr lang="it-IT" sz="2400" dirty="0"/>
              <a:t> settimanali (30+2) =&gt; </a:t>
            </a:r>
            <a:r>
              <a:rPr lang="it-IT" sz="2400" dirty="0">
                <a:solidFill>
                  <a:srgbClr val="0070C0"/>
                </a:solidFill>
              </a:rPr>
              <a:t>Certificazione </a:t>
            </a:r>
            <a:r>
              <a:rPr lang="it-IT" sz="2400" dirty="0" smtClean="0">
                <a:solidFill>
                  <a:srgbClr val="0070C0"/>
                </a:solidFill>
              </a:rPr>
              <a:t>B2, FCE (FIRST)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Risultati immagini per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4015"/>
            <a:ext cx="899592" cy="899592"/>
          </a:xfrm>
          <a:prstGeom prst="rect">
            <a:avLst/>
          </a:prstGeom>
          <a:noFill/>
        </p:spPr>
      </p:pic>
      <p:pic>
        <p:nvPicPr>
          <p:cNvPr id="6" name="Shape 28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924801" y="3886200"/>
            <a:ext cx="965800" cy="46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8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67602" y="457202"/>
            <a:ext cx="13716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10" y="620687"/>
            <a:ext cx="8619290" cy="59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90800" y="0"/>
            <a:ext cx="3528392" cy="849682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ESEMPIO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3823855" cy="32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81000" y="11"/>
            <a:ext cx="8991600" cy="658033"/>
          </a:xfrm>
          <a:prstGeom prst="rect">
            <a:avLst/>
          </a:prstGeom>
          <a:noFill/>
        </p:spPr>
        <p:txBody>
          <a:bodyPr wrap="square" lIns="91306" tIns="45655" rIns="91306" bIns="45655" rtlCol="0">
            <a:spAutoFit/>
          </a:bodyPr>
          <a:lstStyle/>
          <a:p>
            <a:r>
              <a:rPr lang="it-IT" sz="3600" dirty="0" smtClean="0"/>
              <a:t>APPLICAZIONE SCUOLA IN CHIARO</a:t>
            </a:r>
            <a:endParaRPr lang="it-IT" sz="3600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88821" y="3442159"/>
            <a:ext cx="8458200" cy="38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3" rIns="91366" bIns="45683" numCol="1" anchor="ctr" anchorCtr="0" compatLnSpc="1">
            <a:prstTxWarp prst="textNoShape">
              <a:avLst/>
            </a:prstTxWarp>
            <a:spAutoFit/>
          </a:bodyPr>
          <a:lstStyle/>
          <a:p>
            <a:pPr defTabSz="913682"/>
            <a:endParaRPr lang="it-IT" sz="1400" b="1" i="1" dirty="0" smtClean="0">
              <a:latin typeface="Helvetica"/>
              <a:ea typeface="Calibri" pitchFamily="34" charset="0"/>
              <a:cs typeface="Times New Roman" pitchFamily="18" charset="0"/>
            </a:endParaRPr>
          </a:p>
          <a:p>
            <a:pPr defTabSz="913682"/>
            <a:endParaRPr lang="it-IT" sz="1400" b="1" i="1" dirty="0" smtClean="0">
              <a:latin typeface="Helvetica"/>
              <a:ea typeface="Calibri" pitchFamily="34" charset="0"/>
              <a:cs typeface="Times New Roman" pitchFamily="18" charset="0"/>
            </a:endParaRPr>
          </a:p>
          <a:p>
            <a:pPr defTabSz="913682"/>
            <a:r>
              <a:rPr lang="it-IT" sz="1400" b="1" i="1" dirty="0" smtClean="0">
                <a:latin typeface="Helvetica"/>
                <a:ea typeface="Calibri" pitchFamily="34" charset="0"/>
                <a:cs typeface="Times New Roman" pitchFamily="18" charset="0"/>
              </a:rPr>
              <a:t>Circolare Iscrizioni </a:t>
            </a:r>
            <a:r>
              <a:rPr lang="it-IT" sz="1400" b="1" i="1" dirty="0" err="1" smtClean="0">
                <a:latin typeface="Helvetica"/>
                <a:ea typeface="Calibri" pitchFamily="34" charset="0"/>
                <a:cs typeface="Times New Roman" pitchFamily="18" charset="0"/>
              </a:rPr>
              <a:t>MI</a:t>
            </a:r>
            <a:r>
              <a:rPr lang="it-IT" sz="1400" b="1" i="1" dirty="0" smtClean="0">
                <a:latin typeface="Helvetica"/>
                <a:ea typeface="Calibri" pitchFamily="34" charset="0"/>
                <a:cs typeface="Times New Roman" pitchFamily="18" charset="0"/>
              </a:rPr>
              <a:t> del 12-11-2020: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500" b="1" dirty="0" smtClean="0"/>
              <a:t>Grazie all’ applicazione </a:t>
            </a:r>
            <a:r>
              <a:rPr lang="it-IT" sz="1500" b="1" dirty="0" smtClean="0">
                <a:solidFill>
                  <a:srgbClr val="C00000"/>
                </a:solidFill>
              </a:rPr>
              <a:t>Scuola in Chiaro in un’</a:t>
            </a:r>
            <a:r>
              <a:rPr lang="it-IT" sz="1500" b="1" dirty="0" err="1" smtClean="0">
                <a:solidFill>
                  <a:srgbClr val="C00000"/>
                </a:solidFill>
              </a:rPr>
              <a:t>app</a:t>
            </a:r>
            <a:r>
              <a:rPr lang="it-IT" sz="1500" b="1" dirty="0" smtClean="0">
                <a:solidFill>
                  <a:srgbClr val="C00000"/>
                </a:solidFill>
              </a:rPr>
              <a:t>, </a:t>
            </a:r>
            <a:r>
              <a:rPr lang="it-IT" sz="1500" b="1" dirty="0" smtClean="0"/>
              <a:t>a partire da un QR Code dinamico associato ad ogni singola istituzione scolastica (e accessibile dal portale Scuola in Chiaro), viene data la possibilità di accedere alle principali informazioni sulla scuola e di raffrontare alcuni dati con quelli di altre scuole del territorio. Sono disponibili, inoltre, le informazioni riguardanti le strutture scolastiche, le attrezzature, le infrastrutture multimediali e la progettualità delle scuole. Le istituzioni scolastiche potranno valorizzare il QR Code con i materiali informativi di presentazione dell’offerta formativa.</a:t>
            </a:r>
          </a:p>
          <a:p>
            <a:pPr algn="just"/>
            <a:endParaRPr lang="it-IT" sz="1500" b="1" dirty="0" smtClean="0"/>
          </a:p>
          <a:p>
            <a:pPr algn="just"/>
            <a:r>
              <a:rPr lang="it-IT" sz="1500" b="1" dirty="0" smtClean="0"/>
              <a:t>Scuola in chiaro rappresenta uno strumento utile soprattutto per le famiglie che in occasione delle iscrizioni devono orientarsi nella scelta della scuola e del percorso di studi dei propri figli</a:t>
            </a:r>
          </a:p>
          <a:p>
            <a:pPr algn="just"/>
            <a:endParaRPr lang="it-IT" sz="1500" b="1" dirty="0" smtClean="0"/>
          </a:p>
          <a:p>
            <a:pPr algn="just"/>
            <a:endParaRPr lang="it-IT" sz="1500" b="1" dirty="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5601706" y="597310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66" tIns="45683" rIns="91366" bIns="45683" numCol="1" anchor="ctr" anchorCtr="0" compatLnSpc="1">
            <a:prstTxWarp prst="textNoShape">
              <a:avLst/>
            </a:prstTxWarp>
            <a:spAutoFit/>
          </a:bodyPr>
          <a:lstStyle/>
          <a:p>
            <a:pPr defTabSz="913682"/>
            <a:r>
              <a:rPr lang="it-IT" sz="1800" dirty="0" smtClean="0">
                <a:solidFill>
                  <a:srgbClr val="333333"/>
                </a:solidFill>
                <a:latin typeface="Titillium Web" charset="0"/>
                <a:ea typeface="Calibri" pitchFamily="34" charset="0"/>
                <a:cs typeface="Times New Roman" pitchFamily="18" charset="0"/>
                <a:hlinkClick r:id="rId3"/>
              </a:rPr>
              <a:t>LINK SCUOLA IN CHIARO sito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52400" y="-93813"/>
            <a:ext cx="8915400" cy="34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98"/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INTEGRAZIONE DEL CURRICOLO </a:t>
            </a:r>
            <a:r>
              <a:rPr lang="it-IT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EDUCAZIONE CIVICA</a:t>
            </a:r>
            <a:endParaRPr lang="it-IT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defTabSz="914298" eaLnBrk="0" hangingPunct="0"/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298" eaLnBrk="0" hangingPunct="0"/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COMPETENZE CHIAVE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algn="just" defTabSz="914298" eaLnBrk="0" hangingPunct="0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Con riferimento alla competenze chiave europee per l’apprendimento permanente il nostro liceo attraverso l’insegnamento di educazione civica intende rafforzare le seguenti competenze: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algn="just" defTabSz="914298" eaLnBrk="0" hangingPunct="0">
              <a:buFontTx/>
              <a:buChar char="•"/>
            </a:pPr>
            <a:r>
              <a:rPr lang="it-IT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Competenza personale, sociale e capacità di imparare a imparare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 defTabSz="914298" eaLnBrk="0" hangingPunct="0">
              <a:buFontTx/>
              <a:buChar char="•"/>
            </a:pPr>
            <a:r>
              <a:rPr lang="it-IT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Competenza digitale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 defTabSz="914298" eaLnBrk="0" hangingPunct="0">
              <a:buFontTx/>
              <a:buChar char="•"/>
            </a:pPr>
            <a:r>
              <a:rPr lang="it-IT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Competenze di cittadinanza.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5" name="Picture 3" descr="NewScuola. La Rubrica di Francesco RutiglianoEducazione civica: poche le  ore per affrontare tutte le aree tematiche indicate nella Legge - Cronaca -  Una finestra sempre aperta su Bitonto - DaBito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29001"/>
            <a:ext cx="3962400" cy="2674621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" y="3124209"/>
            <a:ext cx="5029200" cy="33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298"/>
            <a:endParaRPr lang="it-IT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defTabSz="914298"/>
            <a:endParaRPr lang="it-IT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914298"/>
            <a:r>
              <a:rPr lang="it-IT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L’Insegnamento prevede un </a:t>
            </a:r>
          </a:p>
          <a:p>
            <a:pPr algn="ctr" defTabSz="914298"/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monte ore complessivo di 33 ore </a:t>
            </a:r>
          </a:p>
          <a:p>
            <a:pPr algn="ctr" defTabSz="914298"/>
            <a:r>
              <a:rPr lang="it-IT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 intendersi ricomprese nell’ambito del monte ore obbligatorio degli ordinamenti vigenti. </a:t>
            </a:r>
          </a:p>
          <a:p>
            <a:pPr algn="ctr" defTabSz="914298"/>
            <a:endParaRPr lang="it-IT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914298"/>
            <a:r>
              <a:rPr lang="it-IT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Ogni Consiglio di Classe propone la nomina del coordinatore e dei docenti che svolgeranno le attività per l’insegnamento trasversale dell’educazione civica </a:t>
            </a:r>
            <a:endParaRPr lang="it-IT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3" name="Immagine 2" descr="sd-box-pns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3316894" cy="2514600"/>
          </a:xfrm>
          <a:prstGeom prst="rect">
            <a:avLst/>
          </a:prstGeom>
        </p:spPr>
      </p:pic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1"/>
            <a:ext cx="47162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524000" y="6172200"/>
            <a:ext cx="5562600" cy="461665"/>
          </a:xfrm>
          <a:prstGeom prst="rect">
            <a:avLst/>
          </a:prstGeom>
        </p:spPr>
        <p:txBody>
          <a:bodyPr wrap="square" lIns="91430" tIns="45714" rIns="91430" bIns="45714">
            <a:spAutoFit/>
          </a:bodyPr>
          <a:lstStyle/>
          <a:p>
            <a:r>
              <a:rPr lang="it-IT" sz="2400" dirty="0" smtClean="0">
                <a:hlinkClick r:id="rId4"/>
              </a:rPr>
              <a:t>DIDATTICA DIGITALE INTEGRATA sito</a:t>
            </a:r>
            <a:endParaRPr lang="it-IT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676400" y="706802"/>
            <a:ext cx="6428650" cy="1045799"/>
          </a:xfrm>
          <a:prstGeom prst="rect">
            <a:avLst/>
          </a:prstGeom>
        </p:spPr>
        <p:txBody>
          <a:bodyPr lIns="91396" tIns="91396" rIns="91396" bIns="91396" anchor="ctr" anchorCtr="0">
            <a:noAutofit/>
          </a:bodyPr>
          <a:lstStyle/>
          <a:p>
            <a:r>
              <a:rPr lang="en" sz="2600" dirty="0">
                <a:solidFill>
                  <a:srgbClr val="0070C0"/>
                </a:solidFill>
                <a:latin typeface="Bitter" charset="0"/>
              </a:rPr>
              <a:t> </a:t>
            </a:r>
            <a:r>
              <a:rPr lang="en" sz="2600" b="1" dirty="0">
                <a:solidFill>
                  <a:srgbClr val="0070C0"/>
                </a:solidFill>
                <a:latin typeface="Bitter" charset="0"/>
              </a:rPr>
              <a:t>Microsoft 365 for Education</a:t>
            </a:r>
            <a:endParaRPr lang="en" sz="2000" b="1" dirty="0">
              <a:solidFill>
                <a:srgbClr val="0070C0"/>
              </a:solidFill>
              <a:latin typeface="Bitter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295400" y="1796820"/>
            <a:ext cx="7021016" cy="4070581"/>
          </a:xfrm>
          <a:prstGeom prst="rect">
            <a:avLst/>
          </a:prstGeom>
        </p:spPr>
        <p:txBody>
          <a:bodyPr lIns="91396" tIns="91396" rIns="91396" bIns="91396" anchor="t" anchorCtr="0">
            <a:noAutofit/>
          </a:bodyPr>
          <a:lstStyle/>
          <a:p>
            <a:pPr marL="0" indent="0" algn="just">
              <a:buNone/>
            </a:pPr>
            <a:r>
              <a:rPr lang="it-IT" sz="2400" b="1" i="0" dirty="0">
                <a:solidFill>
                  <a:srgbClr val="003300"/>
                </a:solidFill>
                <a:effectLst/>
                <a:latin typeface="Bitter"/>
              </a:rPr>
              <a:t>Piattaforma per la Didattica Digitale Integrata</a:t>
            </a:r>
            <a:r>
              <a:rPr lang="it-IT" sz="2400" b="0" i="0" dirty="0">
                <a:solidFill>
                  <a:srgbClr val="003300"/>
                </a:solidFill>
                <a:effectLst/>
                <a:latin typeface="Bitter"/>
              </a:rPr>
              <a:t>, che rispetta le norme del GDPR ed è certificato dall’AGID, per:</a:t>
            </a:r>
          </a:p>
          <a:p>
            <a:pPr algn="l"/>
            <a:endParaRPr lang="it-IT" sz="2400" dirty="0">
              <a:solidFill>
                <a:srgbClr val="003300"/>
              </a:solidFill>
              <a:latin typeface="Bitter"/>
            </a:endParaRPr>
          </a:p>
          <a:p>
            <a:pPr algn="l"/>
            <a:r>
              <a:rPr lang="it-IT" sz="2400" b="1" i="0" dirty="0">
                <a:solidFill>
                  <a:srgbClr val="003300"/>
                </a:solidFill>
                <a:effectLst/>
                <a:latin typeface="Bitter"/>
              </a:rPr>
              <a:t>Collaborare</a:t>
            </a:r>
          </a:p>
          <a:p>
            <a:pPr algn="l"/>
            <a:endParaRPr lang="it-IT" sz="2400" b="1" dirty="0">
              <a:solidFill>
                <a:srgbClr val="003300"/>
              </a:solidFill>
              <a:latin typeface="Bitter"/>
            </a:endParaRPr>
          </a:p>
          <a:p>
            <a:pPr algn="l"/>
            <a:r>
              <a:rPr lang="it-IT" sz="2400" b="1" i="0" dirty="0">
                <a:solidFill>
                  <a:srgbClr val="003300"/>
                </a:solidFill>
                <a:effectLst/>
                <a:latin typeface="Bitter"/>
              </a:rPr>
              <a:t>Comunicare</a:t>
            </a:r>
          </a:p>
          <a:p>
            <a:pPr algn="l"/>
            <a:endParaRPr lang="it-IT" sz="2400" dirty="0">
              <a:solidFill>
                <a:srgbClr val="003300"/>
              </a:solidFill>
              <a:latin typeface="Bitter"/>
            </a:endParaRPr>
          </a:p>
          <a:p>
            <a:pPr algn="l"/>
            <a:r>
              <a:rPr lang="it-IT" sz="2400" b="0" i="0" dirty="0">
                <a:solidFill>
                  <a:srgbClr val="003300"/>
                </a:solidFill>
                <a:effectLst/>
                <a:latin typeface="Bitter"/>
              </a:rPr>
              <a:t> </a:t>
            </a:r>
            <a:r>
              <a:rPr lang="it-IT" sz="2400" b="1" i="0" dirty="0">
                <a:solidFill>
                  <a:srgbClr val="003300"/>
                </a:solidFill>
                <a:effectLst/>
                <a:latin typeface="Bitter"/>
              </a:rPr>
              <a:t>Gestire attività e compiti</a:t>
            </a:r>
            <a:endParaRPr lang="it-IT" sz="2400" b="0" i="0" dirty="0">
              <a:solidFill>
                <a:srgbClr val="003300"/>
              </a:solidFill>
              <a:effectLst/>
              <a:latin typeface="Bitter"/>
            </a:endParaRPr>
          </a:p>
          <a:p>
            <a:pPr lvl="0" algn="just">
              <a:buNone/>
            </a:pPr>
            <a:endParaRPr lang="it" sz="2000" b="1" dirty="0">
              <a:solidFill>
                <a:srgbClr val="000000"/>
              </a:solidFill>
              <a:latin typeface="Bitter" charset="0"/>
            </a:endParaRPr>
          </a:p>
        </p:txBody>
      </p:sp>
      <p:grpSp>
        <p:nvGrpSpPr>
          <p:cNvPr id="2" name="Shape 158"/>
          <p:cNvGrpSpPr/>
          <p:nvPr/>
        </p:nvGrpSpPr>
        <p:grpSpPr>
          <a:xfrm>
            <a:off x="790189" y="1037352"/>
            <a:ext cx="312073" cy="416097"/>
            <a:chOff x="1922075" y="1629000"/>
            <a:chExt cx="437200" cy="437200"/>
          </a:xfrm>
        </p:grpSpPr>
        <p:sp>
          <p:nvSpPr>
            <p:cNvPr id="159" name="Shape 15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dirty="0">
                <a:solidFill>
                  <a:srgbClr val="434343"/>
                </a:solidFill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 dirty="0">
                <a:solidFill>
                  <a:srgbClr val="434343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4" y="740701"/>
            <a:ext cx="984447" cy="11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sultato immagine per MICROSFOT 365">
            <a:extLst>
              <a:ext uri="{FF2B5EF4-FFF2-40B4-BE49-F238E27FC236}">
                <a16:creationId xmlns:a16="http://schemas.microsoft.com/office/drawing/2014/main" xmlns="" id="{9889328E-201D-4E41-8F4E-B72DD68A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77" y="2808720"/>
            <a:ext cx="2921046" cy="22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424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latin typeface="Comic Sans MS" pitchFamily="66" charset="0"/>
              </a:rPr>
              <a:t>Il liceo Machiavelli:</a:t>
            </a:r>
            <a:br>
              <a:rPr lang="it-IT" sz="3600" b="1" dirty="0" smtClean="0">
                <a:latin typeface="Comic Sans MS" pitchFamily="66" charset="0"/>
              </a:rPr>
            </a:br>
            <a:r>
              <a:rPr lang="it-IT" sz="3600" b="1" dirty="0" smtClean="0">
                <a:latin typeface="Comic Sans MS" pitchFamily="66" charset="0"/>
              </a:rPr>
              <a:t> la nostra offerta formativa …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6"/>
            <a:ext cx="365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Progetti del </a:t>
            </a:r>
            <a:r>
              <a:rPr lang="it-IT" dirty="0" err="1" smtClean="0">
                <a:solidFill>
                  <a:schemeClr val="hlink"/>
                </a:solidFill>
                <a:latin typeface="Comic Sans MS" pitchFamily="66" charset="0"/>
              </a:rPr>
              <a:t>Pof</a:t>
            </a:r>
            <a:endParaRPr lang="it-IT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Gli scambi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viaggi di istruzione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campi-scuola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Le strutture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 laboratori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chemeClr val="hlink"/>
                </a:solidFill>
                <a:latin typeface="Comic Sans MS" pitchFamily="66" charset="0"/>
              </a:rPr>
              <a:t>Il centro documentazione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dirty="0" smtClean="0">
                <a:latin typeface="Comic Sans MS" pitchFamily="66" charset="0"/>
              </a:rPr>
              <a:t>   </a:t>
            </a:r>
            <a:r>
              <a:rPr lang="it-IT" b="1" dirty="0" err="1" smtClean="0">
                <a:latin typeface="Comic Sans MS" pitchFamily="66" charset="0"/>
              </a:rPr>
              <a:t>…e</a:t>
            </a:r>
            <a:r>
              <a:rPr lang="it-IT" b="1" dirty="0" smtClean="0">
                <a:latin typeface="Comic Sans MS" pitchFamily="66" charset="0"/>
              </a:rPr>
              <a:t> tanto altro</a:t>
            </a:r>
            <a:r>
              <a:rPr lang="it-IT" b="1" dirty="0" smtClean="0"/>
              <a:t>!</a:t>
            </a:r>
          </a:p>
        </p:txBody>
      </p:sp>
      <p:pic>
        <p:nvPicPr>
          <p:cNvPr id="49155" name="Picture 6" descr="539740_10201797898060950_1908595121_n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27432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752600"/>
          </a:xfrm>
        </p:spPr>
        <p:txBody>
          <a:bodyPr/>
          <a:lstStyle/>
          <a:p>
            <a:pPr eaLnBrk="1" hangingPunct="1"/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  </a:t>
            </a:r>
            <a:r>
              <a:rPr lang="it-IT" sz="3200" b="1" dirty="0" smtClean="0">
                <a:latin typeface="Comic Sans MS" pitchFamily="66" charset="0"/>
              </a:rPr>
              <a:t>… si caratterizza per un forte e deciso processo di </a:t>
            </a:r>
            <a:r>
              <a:rPr lang="it-IT" sz="4000" b="1" dirty="0" smtClean="0">
                <a:solidFill>
                  <a:srgbClr val="FF0000"/>
                </a:solidFill>
                <a:latin typeface="Comic Sans MS" pitchFamily="66" charset="0"/>
              </a:rPr>
              <a:t>Internazionalizzazione</a:t>
            </a:r>
            <a:r>
              <a:rPr lang="it-IT" sz="4000" b="1" dirty="0" smtClean="0">
                <a:solidFill>
                  <a:srgbClr val="FF0000"/>
                </a:solidFill>
              </a:rPr>
              <a:t/>
            </a:r>
            <a:br>
              <a:rPr lang="it-IT" sz="4000" b="1" dirty="0" smtClean="0">
                <a:solidFill>
                  <a:srgbClr val="FF0000"/>
                </a:solidFill>
              </a:rPr>
            </a:br>
            <a:endParaRPr lang="it-IT" sz="3200" i="1" dirty="0" smtClean="0">
              <a:solidFill>
                <a:srgbClr val="FF0000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371600"/>
            <a:ext cx="41910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900" dirty="0" smtClean="0">
                <a:solidFill>
                  <a:srgbClr val="FF0000"/>
                </a:solidFill>
              </a:rPr>
              <a:t>             </a:t>
            </a:r>
            <a:endParaRPr lang="it-IT" sz="28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sz="1800" dirty="0" smtClean="0">
                <a:solidFill>
                  <a:srgbClr val="FF0000"/>
                </a:solidFill>
              </a:rPr>
              <a:t>       </a:t>
            </a: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più lingue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     più mobilità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     più cooperazione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     più competenze mirate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     più tecnologie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     più cittadinanza attiva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1800" b="1" dirty="0" smtClean="0">
                <a:solidFill>
                  <a:srgbClr val="FF0000"/>
                </a:solidFill>
                <a:latin typeface="Comic Sans MS" pitchFamily="66" charset="0"/>
              </a:rPr>
              <a:t>     più inclusione</a:t>
            </a:r>
          </a:p>
          <a:p>
            <a:pPr eaLnBrk="1" hangingPunct="1">
              <a:buFontTx/>
              <a:buNone/>
            </a:pPr>
            <a:endParaRPr lang="it-IT" sz="280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it-IT" sz="2400" b="1" dirty="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1" y="1600206"/>
            <a:ext cx="3352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dirty="0" smtClean="0"/>
          </a:p>
          <a:p>
            <a:pPr>
              <a:lnSpc>
                <a:spcPct val="80000"/>
              </a:lnSpc>
            </a:pPr>
            <a:endParaRPr lang="it-IT" sz="2000" dirty="0" smtClean="0"/>
          </a:p>
        </p:txBody>
      </p:sp>
      <p:pic>
        <p:nvPicPr>
          <p:cNvPr id="50180" name="Picture 5" descr="sil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36576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7" name="Shape 8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410200" y="4038600"/>
            <a:ext cx="322152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33400" y="4038600"/>
            <a:ext cx="3352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16360" y="342400"/>
            <a:ext cx="6182100" cy="10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600" b="1" dirty="0"/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Progetti curricolari di potenziamento linguistico 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600" dirty="0"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/>
        </p:nvSpPr>
        <p:spPr>
          <a:xfrm rot="-1524329">
            <a:off x="-49406" y="552799"/>
            <a:ext cx="2660273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idx="2"/>
          </p:nvPr>
        </p:nvSpPr>
        <p:spPr>
          <a:xfrm>
            <a:off x="0" y="1844675"/>
            <a:ext cx="9144000" cy="4805363"/>
          </a:xfrm>
        </p:spPr>
        <p:txBody>
          <a:bodyPr/>
          <a:lstStyle/>
          <a:p>
            <a:r>
              <a:rPr lang="it-IT" dirty="0"/>
              <a:t> Collaborazione con </a:t>
            </a:r>
            <a:r>
              <a:rPr lang="it-IT" b="1" dirty="0"/>
              <a:t>l'Università John </a:t>
            </a:r>
            <a:r>
              <a:rPr lang="it-IT" b="1" dirty="0" err="1"/>
              <a:t>Cabot</a:t>
            </a:r>
            <a:r>
              <a:rPr lang="it-IT" dirty="0"/>
              <a:t> di Roma      		Potenziamento lingua inglese </a:t>
            </a:r>
          </a:p>
          <a:p>
            <a:r>
              <a:rPr lang="it-IT" dirty="0"/>
              <a:t> Progetti </a:t>
            </a:r>
            <a:r>
              <a:rPr lang="it-IT" b="1" dirty="0" err="1"/>
              <a:t>eTwinning</a:t>
            </a:r>
            <a:r>
              <a:rPr lang="it-IT" b="1" dirty="0"/>
              <a:t>                </a:t>
            </a:r>
            <a:r>
              <a:rPr lang="it-IT" dirty="0"/>
              <a:t>Potenziamento competenze linguistiche e digitali</a:t>
            </a:r>
          </a:p>
          <a:p>
            <a:r>
              <a:rPr lang="it-IT" dirty="0"/>
              <a:t> Uscite didattiche per</a:t>
            </a:r>
            <a:r>
              <a:rPr lang="it-IT" b="1" dirty="0"/>
              <a:t> spettacoli in lingua</a:t>
            </a:r>
            <a:endParaRPr lang="it-IT" dirty="0"/>
          </a:p>
          <a:p>
            <a:pPr>
              <a:buNone/>
            </a:pPr>
            <a:r>
              <a:rPr lang="it-IT" dirty="0"/>
              <a:t>Potenziamento competenze linguistiche</a:t>
            </a:r>
          </a:p>
          <a:p>
            <a:r>
              <a:rPr lang="it-IT" dirty="0"/>
              <a:t> Progettazione </a:t>
            </a:r>
            <a:r>
              <a:rPr lang="it-IT" b="1" dirty="0"/>
              <a:t>UNESCO </a:t>
            </a:r>
          </a:p>
          <a:p>
            <a:pPr>
              <a:buNone/>
            </a:pPr>
            <a:r>
              <a:rPr lang="it-IT" dirty="0"/>
              <a:t>Potenziamento competenze linguistiche e di cittadinanza globale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>
            <a:off x="1676400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3810000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7467600" y="3810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4724400" y="480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Risultato immagine per unesco immagini">
            <a:extLst>
              <a:ext uri="{FF2B5EF4-FFF2-40B4-BE49-F238E27FC236}">
                <a16:creationId xmlns="" xmlns:a16="http://schemas.microsoft.com/office/drawing/2014/main" id="{674711FD-C7A5-426E-B9FD-C93C0201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10" y="81297"/>
            <a:ext cx="1733875" cy="15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66453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it-IT" sz="3200" b="1" dirty="0">
                <a:solidFill>
                  <a:schemeClr val="tx1"/>
                </a:solidFill>
              </a:rPr>
              <a:t>Riconoscimento europeo </a:t>
            </a:r>
            <a:br>
              <a:rPr lang="it-IT" sz="3200" b="1" dirty="0">
                <a:solidFill>
                  <a:schemeClr val="tx1"/>
                </a:solidFill>
              </a:rPr>
            </a:br>
            <a:r>
              <a:rPr lang="it-IT" sz="3200" b="1" dirty="0">
                <a:solidFill>
                  <a:schemeClr val="tx1"/>
                </a:solidFill>
              </a:rPr>
              <a:t> Scuola </a:t>
            </a:r>
            <a:r>
              <a:rPr lang="it-IT" sz="3200" b="1" dirty="0" err="1">
                <a:solidFill>
                  <a:schemeClr val="tx1"/>
                </a:solidFill>
              </a:rPr>
              <a:t>eTwinning</a:t>
            </a:r>
            <a:r>
              <a:rPr lang="it-IT" sz="3200" b="1" dirty="0">
                <a:solidFill>
                  <a:schemeClr val="tx1"/>
                </a:solidFill>
              </a:rPr>
              <a:t> al Liceo Machiavelli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93950"/>
            <a:ext cx="4038600" cy="502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it-IT" sz="2400"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buNone/>
            </a:pPr>
            <a:endParaRPr sz="2400" dirty="0"/>
          </a:p>
          <a:p>
            <a:pPr marL="342900" marR="0" lvl="0" indent="-368300" algn="just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dirty="0"/>
              <a:t>Almeno due progetti </a:t>
            </a:r>
            <a:r>
              <a:rPr lang="it-IT" sz="2400" dirty="0" err="1"/>
              <a:t>eTwinning</a:t>
            </a:r>
            <a:r>
              <a:rPr lang="it-IT" sz="2400" dirty="0"/>
              <a:t>  all’anno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buNone/>
            </a:pPr>
            <a:endParaRPr sz="2400" dirty="0"/>
          </a:p>
          <a:p>
            <a:pPr marL="342900" marR="0" lvl="0" indent="-368300" algn="just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 al 2020: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/>
              <a:t>34 </a:t>
            </a:r>
            <a:r>
              <a:rPr lang="it-I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 di Qualità Nazionale, 4 premi di Eccellenza Nazionale, 3 Menzioni Speciali, 1 primo Premio  Europeo, 1 primo  premio Miglior Team Italiano delle scuole superio</a:t>
            </a:r>
            <a:r>
              <a:rPr lang="it-IT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 rot="-1524200">
            <a:off x="-49407" y="552866"/>
            <a:ext cx="2660215" cy="3692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5259771" y="2326700"/>
            <a:ext cx="3313808" cy="36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 descr="Fiocco">
            <a:extLst>
              <a:ext uri="{FF2B5EF4-FFF2-40B4-BE49-F238E27FC236}">
                <a16:creationId xmlns="" xmlns:a16="http://schemas.microsoft.com/office/drawing/2014/main" id="{C6FF49E7-9467-4CAB-A5CE-DB9393755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2400" y="11357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934200" cy="1328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Progetti </a:t>
            </a:r>
            <a:r>
              <a:rPr lang="it-IT" sz="3200" b="1" dirty="0"/>
              <a:t>extra-curricolari 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potenziamento linguistico</a:t>
            </a:r>
            <a:br>
              <a:rPr lang="it-IT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04800" y="2276872"/>
            <a:ext cx="4191000" cy="38494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Certificazione Lingua Francese (DELF)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Certificazione Lingua Inglese (Cambridge </a:t>
            </a:r>
            <a:r>
              <a:rPr lang="it-IT" sz="19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Esol</a:t>
            </a:r>
            <a:r>
              <a:rPr lang="it-IT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Certificazione Lingua Spagnola (DELE)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900" b="1" dirty="0"/>
              <a:t>Certificazione Lingua Tedesca</a:t>
            </a:r>
            <a:endParaRPr lang="it-IT" sz="1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900" dirty="0"/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900" b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900" b="1" dirty="0"/>
              <a:t>Laboratorio teatrale bilingue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sz="1900" b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1900" b="1" dirty="0"/>
              <a:t>Laboratorio di cittadinanza globale Rete </a:t>
            </a:r>
            <a:r>
              <a:rPr lang="it-IT" sz="1900" b="1" dirty="0" err="1"/>
              <a:t>Dialogues</a:t>
            </a:r>
            <a:endParaRPr lang="it-IT" sz="1900" b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it-IT" sz="1800" b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4648200" y="2276872"/>
            <a:ext cx="4191000" cy="4428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Conseguimento certificazione B1, B2</a:t>
            </a:r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dirty="0"/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Conseguimento certificazione B1, B2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Conseguimento certificazione  B1,B2</a:t>
            </a:r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it-IT" sz="1600" dirty="0"/>
              <a:t>Conseguimento certificazione A2</a:t>
            </a:r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dirty="0"/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dirty="0"/>
          </a:p>
          <a:p>
            <a:pPr marL="0" marR="0" lvl="0" indent="0" algn="l" rtl="0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it-IT" sz="1600" dirty="0"/>
              <a:t>Potenziamento competenze linguistiche associate all’espressione creativa  della propria identità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dirty="0"/>
          </a:p>
          <a:p>
            <a:pPr indent="-342900" algn="just">
              <a:lnSpc>
                <a:spcPct val="70000"/>
              </a:lnSpc>
              <a:spcBef>
                <a:spcPts val="320"/>
              </a:spcBef>
              <a:buNone/>
            </a:pPr>
            <a:endParaRPr lang="it-IT" sz="1600" dirty="0"/>
          </a:p>
          <a:p>
            <a:pPr indent="-342900" algn="just">
              <a:lnSpc>
                <a:spcPct val="70000"/>
              </a:lnSpc>
              <a:spcBef>
                <a:spcPts val="320"/>
              </a:spcBef>
              <a:buNone/>
            </a:pPr>
            <a:r>
              <a:rPr lang="it-IT" sz="1600" dirty="0"/>
              <a:t>Potenziamento competenze linguistiche e di cittadinanza globale</a:t>
            </a:r>
          </a:p>
          <a:p>
            <a:pPr lvl="0" indent="-342900">
              <a:lnSpc>
                <a:spcPct val="70000"/>
              </a:lnSpc>
              <a:spcBef>
                <a:spcPts val="320"/>
              </a:spcBef>
              <a:buNone/>
            </a:pPr>
            <a:endParaRPr sz="1600" dirty="0"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 rot="-1524200">
            <a:off x="-49407" y="552866"/>
            <a:ext cx="2660215" cy="3692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sp>
        <p:nvSpPr>
          <p:cNvPr id="186" name="Shape 186"/>
          <p:cNvSpPr/>
          <p:nvPr/>
        </p:nvSpPr>
        <p:spPr>
          <a:xfrm>
            <a:off x="7164288" y="1416368"/>
            <a:ext cx="648000" cy="510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59268" y="179"/>
                </a:lnTo>
                <a:lnTo>
                  <a:pt x="58178" y="731"/>
                </a:lnTo>
                <a:lnTo>
                  <a:pt x="54713" y="2732"/>
                </a:lnTo>
                <a:lnTo>
                  <a:pt x="52705" y="4009"/>
                </a:lnTo>
                <a:lnTo>
                  <a:pt x="50517" y="5652"/>
                </a:lnTo>
                <a:lnTo>
                  <a:pt x="48143" y="7295"/>
                </a:lnTo>
                <a:lnTo>
                  <a:pt x="45955" y="9303"/>
                </a:lnTo>
                <a:lnTo>
                  <a:pt x="43954" y="11304"/>
                </a:lnTo>
                <a:lnTo>
                  <a:pt x="42132" y="13492"/>
                </a:lnTo>
                <a:lnTo>
                  <a:pt x="40669" y="15680"/>
                </a:lnTo>
                <a:lnTo>
                  <a:pt x="40124" y="16778"/>
                </a:lnTo>
                <a:lnTo>
                  <a:pt x="39758" y="18054"/>
                </a:lnTo>
                <a:lnTo>
                  <a:pt x="39392" y="19145"/>
                </a:lnTo>
                <a:lnTo>
                  <a:pt x="39213" y="20242"/>
                </a:lnTo>
                <a:lnTo>
                  <a:pt x="39213" y="21340"/>
                </a:lnTo>
                <a:lnTo>
                  <a:pt x="39392" y="22617"/>
                </a:lnTo>
                <a:lnTo>
                  <a:pt x="39758" y="23707"/>
                </a:lnTo>
                <a:lnTo>
                  <a:pt x="40303" y="24804"/>
                </a:lnTo>
                <a:lnTo>
                  <a:pt x="41035" y="25895"/>
                </a:lnTo>
                <a:lnTo>
                  <a:pt x="41946" y="26992"/>
                </a:lnTo>
                <a:lnTo>
                  <a:pt x="43409" y="28082"/>
                </a:lnTo>
                <a:lnTo>
                  <a:pt x="44865" y="28814"/>
                </a:lnTo>
                <a:lnTo>
                  <a:pt x="46321" y="29546"/>
                </a:lnTo>
                <a:lnTo>
                  <a:pt x="47964" y="29904"/>
                </a:lnTo>
                <a:lnTo>
                  <a:pt x="49606" y="30270"/>
                </a:lnTo>
                <a:lnTo>
                  <a:pt x="51249" y="31002"/>
                </a:lnTo>
                <a:lnTo>
                  <a:pt x="52705" y="31734"/>
                </a:lnTo>
                <a:lnTo>
                  <a:pt x="54161" y="33011"/>
                </a:lnTo>
                <a:lnTo>
                  <a:pt x="55438" y="34467"/>
                </a:lnTo>
                <a:lnTo>
                  <a:pt x="56169" y="36109"/>
                </a:lnTo>
                <a:lnTo>
                  <a:pt x="56714" y="37931"/>
                </a:lnTo>
                <a:lnTo>
                  <a:pt x="56901" y="40119"/>
                </a:lnTo>
                <a:lnTo>
                  <a:pt x="56714" y="41582"/>
                </a:lnTo>
                <a:lnTo>
                  <a:pt x="56535" y="43218"/>
                </a:lnTo>
                <a:lnTo>
                  <a:pt x="55990" y="44681"/>
                </a:lnTo>
                <a:lnTo>
                  <a:pt x="55438" y="46137"/>
                </a:lnTo>
                <a:lnTo>
                  <a:pt x="54713" y="47593"/>
                </a:lnTo>
                <a:lnTo>
                  <a:pt x="53802" y="49057"/>
                </a:lnTo>
                <a:lnTo>
                  <a:pt x="52705" y="50334"/>
                </a:lnTo>
                <a:lnTo>
                  <a:pt x="51615" y="51610"/>
                </a:lnTo>
                <a:lnTo>
                  <a:pt x="50338" y="52701"/>
                </a:lnTo>
                <a:lnTo>
                  <a:pt x="49061" y="53798"/>
                </a:lnTo>
                <a:lnTo>
                  <a:pt x="47784" y="54530"/>
                </a:lnTo>
                <a:lnTo>
                  <a:pt x="46321" y="55441"/>
                </a:lnTo>
                <a:lnTo>
                  <a:pt x="44865" y="55986"/>
                </a:lnTo>
                <a:lnTo>
                  <a:pt x="43222" y="56531"/>
                </a:lnTo>
                <a:lnTo>
                  <a:pt x="41580" y="56718"/>
                </a:lnTo>
                <a:lnTo>
                  <a:pt x="40124" y="56897"/>
                </a:lnTo>
                <a:lnTo>
                  <a:pt x="38115" y="56718"/>
                </a:lnTo>
                <a:lnTo>
                  <a:pt x="36294" y="56165"/>
                </a:lnTo>
                <a:lnTo>
                  <a:pt x="34472" y="55441"/>
                </a:lnTo>
                <a:lnTo>
                  <a:pt x="33008" y="54164"/>
                </a:lnTo>
                <a:lnTo>
                  <a:pt x="31732" y="52701"/>
                </a:lnTo>
                <a:lnTo>
                  <a:pt x="30821" y="51065"/>
                </a:lnTo>
                <a:lnTo>
                  <a:pt x="30276" y="49423"/>
                </a:lnTo>
                <a:lnTo>
                  <a:pt x="29731" y="47780"/>
                </a:lnTo>
                <a:lnTo>
                  <a:pt x="29365" y="46324"/>
                </a:lnTo>
                <a:lnTo>
                  <a:pt x="28820" y="44860"/>
                </a:lnTo>
                <a:lnTo>
                  <a:pt x="28088" y="43404"/>
                </a:lnTo>
                <a:lnTo>
                  <a:pt x="26991" y="41941"/>
                </a:lnTo>
                <a:lnTo>
                  <a:pt x="25900" y="41030"/>
                </a:lnTo>
                <a:lnTo>
                  <a:pt x="24803" y="40306"/>
                </a:lnTo>
                <a:lnTo>
                  <a:pt x="23713" y="39753"/>
                </a:lnTo>
                <a:lnTo>
                  <a:pt x="22615" y="39387"/>
                </a:lnTo>
                <a:lnTo>
                  <a:pt x="21338" y="39208"/>
                </a:lnTo>
                <a:lnTo>
                  <a:pt x="20248" y="39208"/>
                </a:lnTo>
                <a:lnTo>
                  <a:pt x="19151" y="39387"/>
                </a:lnTo>
                <a:lnTo>
                  <a:pt x="18061" y="39753"/>
                </a:lnTo>
                <a:lnTo>
                  <a:pt x="16784" y="40119"/>
                </a:lnTo>
                <a:lnTo>
                  <a:pt x="15686" y="40664"/>
                </a:lnTo>
                <a:lnTo>
                  <a:pt x="13499" y="42128"/>
                </a:lnTo>
                <a:lnTo>
                  <a:pt x="11311" y="43949"/>
                </a:lnTo>
                <a:lnTo>
                  <a:pt x="9303" y="45958"/>
                </a:lnTo>
                <a:lnTo>
                  <a:pt x="7302" y="48146"/>
                </a:lnTo>
                <a:lnTo>
                  <a:pt x="5659" y="50513"/>
                </a:lnTo>
                <a:lnTo>
                  <a:pt x="4016" y="52701"/>
                </a:lnTo>
                <a:lnTo>
                  <a:pt x="2740" y="54709"/>
                </a:lnTo>
                <a:lnTo>
                  <a:pt x="739" y="58174"/>
                </a:lnTo>
                <a:lnTo>
                  <a:pt x="186" y="59271"/>
                </a:lnTo>
                <a:lnTo>
                  <a:pt x="7" y="59996"/>
                </a:lnTo>
                <a:lnTo>
                  <a:pt x="186" y="61459"/>
                </a:lnTo>
                <a:lnTo>
                  <a:pt x="552" y="62736"/>
                </a:lnTo>
                <a:lnTo>
                  <a:pt x="1284" y="64192"/>
                </a:lnTo>
                <a:lnTo>
                  <a:pt x="2195" y="65290"/>
                </a:lnTo>
                <a:lnTo>
                  <a:pt x="4382" y="67291"/>
                </a:lnTo>
                <a:lnTo>
                  <a:pt x="6570" y="69113"/>
                </a:lnTo>
                <a:lnTo>
                  <a:pt x="10579" y="72398"/>
                </a:lnTo>
                <a:lnTo>
                  <a:pt x="14230" y="75131"/>
                </a:lnTo>
                <a:lnTo>
                  <a:pt x="15686" y="76408"/>
                </a:lnTo>
                <a:lnTo>
                  <a:pt x="17150" y="77685"/>
                </a:lnTo>
                <a:lnTo>
                  <a:pt x="18061" y="78962"/>
                </a:lnTo>
                <a:lnTo>
                  <a:pt x="18972" y="80238"/>
                </a:lnTo>
                <a:lnTo>
                  <a:pt x="19337" y="81515"/>
                </a:lnTo>
                <a:lnTo>
                  <a:pt x="19337" y="82979"/>
                </a:lnTo>
                <a:lnTo>
                  <a:pt x="18972" y="84435"/>
                </a:lnTo>
                <a:lnTo>
                  <a:pt x="18240" y="86078"/>
                </a:lnTo>
                <a:lnTo>
                  <a:pt x="16963" y="87899"/>
                </a:lnTo>
                <a:lnTo>
                  <a:pt x="14962" y="89908"/>
                </a:lnTo>
                <a:lnTo>
                  <a:pt x="13685" y="91185"/>
                </a:lnTo>
                <a:lnTo>
                  <a:pt x="12222" y="91909"/>
                </a:lnTo>
                <a:lnTo>
                  <a:pt x="10579" y="92462"/>
                </a:lnTo>
                <a:lnTo>
                  <a:pt x="9123" y="92820"/>
                </a:lnTo>
                <a:lnTo>
                  <a:pt x="7481" y="93186"/>
                </a:lnTo>
                <a:lnTo>
                  <a:pt x="5838" y="93918"/>
                </a:lnTo>
                <a:lnTo>
                  <a:pt x="4382" y="94829"/>
                </a:lnTo>
                <a:lnTo>
                  <a:pt x="2740" y="96106"/>
                </a:lnTo>
                <a:lnTo>
                  <a:pt x="1463" y="97562"/>
                </a:lnTo>
                <a:lnTo>
                  <a:pt x="739" y="99204"/>
                </a:lnTo>
                <a:lnTo>
                  <a:pt x="186" y="101026"/>
                </a:lnTo>
                <a:lnTo>
                  <a:pt x="7" y="103035"/>
                </a:lnTo>
                <a:lnTo>
                  <a:pt x="186" y="104677"/>
                </a:lnTo>
                <a:lnTo>
                  <a:pt x="373" y="106320"/>
                </a:lnTo>
                <a:lnTo>
                  <a:pt x="918" y="107776"/>
                </a:lnTo>
                <a:lnTo>
                  <a:pt x="1650" y="109419"/>
                </a:lnTo>
                <a:lnTo>
                  <a:pt x="2374" y="110696"/>
                </a:lnTo>
                <a:lnTo>
                  <a:pt x="3285" y="112152"/>
                </a:lnTo>
                <a:lnTo>
                  <a:pt x="4203" y="113429"/>
                </a:lnTo>
                <a:lnTo>
                  <a:pt x="5293" y="114705"/>
                </a:lnTo>
                <a:lnTo>
                  <a:pt x="6570" y="115803"/>
                </a:lnTo>
                <a:lnTo>
                  <a:pt x="7847" y="116714"/>
                </a:lnTo>
                <a:lnTo>
                  <a:pt x="9303" y="117625"/>
                </a:lnTo>
                <a:lnTo>
                  <a:pt x="10766" y="118536"/>
                </a:lnTo>
                <a:lnTo>
                  <a:pt x="12222" y="119081"/>
                </a:lnTo>
                <a:lnTo>
                  <a:pt x="13865" y="119634"/>
                </a:lnTo>
                <a:lnTo>
                  <a:pt x="15321" y="119813"/>
                </a:lnTo>
                <a:lnTo>
                  <a:pt x="16963" y="119992"/>
                </a:lnTo>
                <a:lnTo>
                  <a:pt x="18972" y="119813"/>
                </a:lnTo>
                <a:lnTo>
                  <a:pt x="20793" y="119268"/>
                </a:lnTo>
                <a:lnTo>
                  <a:pt x="22436" y="118536"/>
                </a:lnTo>
                <a:lnTo>
                  <a:pt x="23892" y="117259"/>
                </a:lnTo>
                <a:lnTo>
                  <a:pt x="25169" y="115803"/>
                </a:lnTo>
                <a:lnTo>
                  <a:pt x="26080" y="114160"/>
                </a:lnTo>
                <a:lnTo>
                  <a:pt x="26632" y="112704"/>
                </a:lnTo>
                <a:lnTo>
                  <a:pt x="26991" y="111062"/>
                </a:lnTo>
                <a:lnTo>
                  <a:pt x="27543" y="109419"/>
                </a:lnTo>
                <a:lnTo>
                  <a:pt x="28088" y="107963"/>
                </a:lnTo>
                <a:lnTo>
                  <a:pt x="28820" y="106320"/>
                </a:lnTo>
                <a:lnTo>
                  <a:pt x="30097" y="105043"/>
                </a:lnTo>
                <a:lnTo>
                  <a:pt x="32098" y="103221"/>
                </a:lnTo>
                <a:lnTo>
                  <a:pt x="33927" y="101758"/>
                </a:lnTo>
                <a:lnTo>
                  <a:pt x="35562" y="101026"/>
                </a:lnTo>
                <a:lnTo>
                  <a:pt x="37025" y="100668"/>
                </a:lnTo>
                <a:lnTo>
                  <a:pt x="38481" y="100668"/>
                </a:lnTo>
                <a:lnTo>
                  <a:pt x="39758" y="101026"/>
                </a:lnTo>
                <a:lnTo>
                  <a:pt x="41035" y="101945"/>
                </a:lnTo>
                <a:lnTo>
                  <a:pt x="42312" y="102856"/>
                </a:lnTo>
                <a:lnTo>
                  <a:pt x="43588" y="104312"/>
                </a:lnTo>
                <a:lnTo>
                  <a:pt x="44865" y="105768"/>
                </a:lnTo>
                <a:lnTo>
                  <a:pt x="47598" y="109419"/>
                </a:lnTo>
                <a:lnTo>
                  <a:pt x="50883" y="113429"/>
                </a:lnTo>
                <a:lnTo>
                  <a:pt x="52705" y="115616"/>
                </a:lnTo>
                <a:lnTo>
                  <a:pt x="54713" y="117804"/>
                </a:lnTo>
                <a:lnTo>
                  <a:pt x="55803" y="118715"/>
                </a:lnTo>
                <a:lnTo>
                  <a:pt x="57267" y="119447"/>
                </a:lnTo>
                <a:lnTo>
                  <a:pt x="58544" y="119813"/>
                </a:lnTo>
                <a:lnTo>
                  <a:pt x="60000" y="119992"/>
                </a:lnTo>
                <a:lnTo>
                  <a:pt x="60731" y="119813"/>
                </a:lnTo>
                <a:lnTo>
                  <a:pt x="61821" y="119268"/>
                </a:lnTo>
                <a:lnTo>
                  <a:pt x="65286" y="117259"/>
                </a:lnTo>
                <a:lnTo>
                  <a:pt x="67294" y="115982"/>
                </a:lnTo>
                <a:lnTo>
                  <a:pt x="69482" y="114340"/>
                </a:lnTo>
                <a:lnTo>
                  <a:pt x="71849" y="112704"/>
                </a:lnTo>
                <a:lnTo>
                  <a:pt x="74044" y="110696"/>
                </a:lnTo>
                <a:lnTo>
                  <a:pt x="76045" y="108687"/>
                </a:lnTo>
                <a:lnTo>
                  <a:pt x="77867" y="106499"/>
                </a:lnTo>
                <a:lnTo>
                  <a:pt x="79330" y="104312"/>
                </a:lnTo>
                <a:lnTo>
                  <a:pt x="79875" y="103221"/>
                </a:lnTo>
                <a:lnTo>
                  <a:pt x="80241" y="101945"/>
                </a:lnTo>
                <a:lnTo>
                  <a:pt x="80607" y="100847"/>
                </a:lnTo>
                <a:lnTo>
                  <a:pt x="80786" y="99749"/>
                </a:lnTo>
                <a:lnTo>
                  <a:pt x="80786" y="98659"/>
                </a:lnTo>
                <a:lnTo>
                  <a:pt x="80607" y="97382"/>
                </a:lnTo>
                <a:lnTo>
                  <a:pt x="80241" y="96285"/>
                </a:lnTo>
                <a:lnTo>
                  <a:pt x="79696" y="95195"/>
                </a:lnTo>
                <a:lnTo>
                  <a:pt x="78964" y="94097"/>
                </a:lnTo>
                <a:lnTo>
                  <a:pt x="78053" y="93007"/>
                </a:lnTo>
                <a:lnTo>
                  <a:pt x="76590" y="91909"/>
                </a:lnTo>
                <a:lnTo>
                  <a:pt x="75134" y="91185"/>
                </a:lnTo>
                <a:lnTo>
                  <a:pt x="73678" y="90632"/>
                </a:lnTo>
                <a:lnTo>
                  <a:pt x="72035" y="90087"/>
                </a:lnTo>
                <a:lnTo>
                  <a:pt x="70393" y="89721"/>
                </a:lnTo>
                <a:lnTo>
                  <a:pt x="68750" y="88997"/>
                </a:lnTo>
                <a:lnTo>
                  <a:pt x="67294" y="88265"/>
                </a:lnTo>
                <a:lnTo>
                  <a:pt x="65838" y="86988"/>
                </a:lnTo>
                <a:lnTo>
                  <a:pt x="64561" y="85525"/>
                </a:lnTo>
                <a:lnTo>
                  <a:pt x="63830" y="83890"/>
                </a:lnTo>
                <a:lnTo>
                  <a:pt x="63285" y="82060"/>
                </a:lnTo>
                <a:lnTo>
                  <a:pt x="63098" y="79873"/>
                </a:lnTo>
                <a:lnTo>
                  <a:pt x="63285" y="78417"/>
                </a:lnTo>
                <a:lnTo>
                  <a:pt x="63464" y="76774"/>
                </a:lnTo>
                <a:lnTo>
                  <a:pt x="64009" y="75318"/>
                </a:lnTo>
                <a:lnTo>
                  <a:pt x="64561" y="73854"/>
                </a:lnTo>
                <a:lnTo>
                  <a:pt x="65286" y="72398"/>
                </a:lnTo>
                <a:lnTo>
                  <a:pt x="66197" y="70942"/>
                </a:lnTo>
                <a:lnTo>
                  <a:pt x="67294" y="69665"/>
                </a:lnTo>
                <a:lnTo>
                  <a:pt x="68384" y="68389"/>
                </a:lnTo>
                <a:lnTo>
                  <a:pt x="69661" y="67291"/>
                </a:lnTo>
                <a:lnTo>
                  <a:pt x="70938" y="66380"/>
                </a:lnTo>
                <a:lnTo>
                  <a:pt x="72215" y="65469"/>
                </a:lnTo>
                <a:lnTo>
                  <a:pt x="73678" y="64558"/>
                </a:lnTo>
                <a:lnTo>
                  <a:pt x="75134" y="64013"/>
                </a:lnTo>
                <a:lnTo>
                  <a:pt x="76777" y="63460"/>
                </a:lnTo>
                <a:lnTo>
                  <a:pt x="78419" y="63281"/>
                </a:lnTo>
                <a:lnTo>
                  <a:pt x="79875" y="63095"/>
                </a:lnTo>
                <a:lnTo>
                  <a:pt x="81884" y="63281"/>
                </a:lnTo>
                <a:lnTo>
                  <a:pt x="83705" y="63826"/>
                </a:lnTo>
                <a:lnTo>
                  <a:pt x="85527" y="64558"/>
                </a:lnTo>
                <a:lnTo>
                  <a:pt x="86991" y="65835"/>
                </a:lnTo>
                <a:lnTo>
                  <a:pt x="88267" y="67291"/>
                </a:lnTo>
                <a:lnTo>
                  <a:pt x="89178" y="68934"/>
                </a:lnTo>
                <a:lnTo>
                  <a:pt x="89723" y="70576"/>
                </a:lnTo>
                <a:lnTo>
                  <a:pt x="90268" y="72219"/>
                </a:lnTo>
                <a:lnTo>
                  <a:pt x="90634" y="73675"/>
                </a:lnTo>
                <a:lnTo>
                  <a:pt x="91179" y="75131"/>
                </a:lnTo>
                <a:lnTo>
                  <a:pt x="91911" y="76595"/>
                </a:lnTo>
                <a:lnTo>
                  <a:pt x="93008" y="78051"/>
                </a:lnTo>
                <a:lnTo>
                  <a:pt x="94099" y="78962"/>
                </a:lnTo>
                <a:lnTo>
                  <a:pt x="95196" y="79693"/>
                </a:lnTo>
                <a:lnTo>
                  <a:pt x="96286" y="80238"/>
                </a:lnTo>
                <a:lnTo>
                  <a:pt x="97384" y="80604"/>
                </a:lnTo>
                <a:lnTo>
                  <a:pt x="98661" y="80784"/>
                </a:lnTo>
                <a:lnTo>
                  <a:pt x="99751" y="80784"/>
                </a:lnTo>
                <a:lnTo>
                  <a:pt x="100848" y="80604"/>
                </a:lnTo>
                <a:lnTo>
                  <a:pt x="101938" y="80238"/>
                </a:lnTo>
                <a:lnTo>
                  <a:pt x="103215" y="79873"/>
                </a:lnTo>
                <a:lnTo>
                  <a:pt x="104313" y="79327"/>
                </a:lnTo>
                <a:lnTo>
                  <a:pt x="106500" y="77871"/>
                </a:lnTo>
                <a:lnTo>
                  <a:pt x="108688" y="76042"/>
                </a:lnTo>
                <a:lnTo>
                  <a:pt x="110696" y="74041"/>
                </a:lnTo>
                <a:lnTo>
                  <a:pt x="112697" y="71853"/>
                </a:lnTo>
                <a:lnTo>
                  <a:pt x="114340" y="69479"/>
                </a:lnTo>
                <a:lnTo>
                  <a:pt x="115983" y="67291"/>
                </a:lnTo>
                <a:lnTo>
                  <a:pt x="117259" y="65290"/>
                </a:lnTo>
                <a:lnTo>
                  <a:pt x="119260" y="61818"/>
                </a:lnTo>
                <a:lnTo>
                  <a:pt x="119813" y="60728"/>
                </a:lnTo>
                <a:lnTo>
                  <a:pt x="119992" y="59996"/>
                </a:lnTo>
                <a:lnTo>
                  <a:pt x="119813" y="58540"/>
                </a:lnTo>
                <a:lnTo>
                  <a:pt x="119447" y="57263"/>
                </a:lnTo>
                <a:lnTo>
                  <a:pt x="118715" y="55807"/>
                </a:lnTo>
                <a:lnTo>
                  <a:pt x="117804" y="54709"/>
                </a:lnTo>
                <a:lnTo>
                  <a:pt x="115617" y="52701"/>
                </a:lnTo>
                <a:lnTo>
                  <a:pt x="113429" y="50879"/>
                </a:lnTo>
                <a:lnTo>
                  <a:pt x="109420" y="47593"/>
                </a:lnTo>
                <a:lnTo>
                  <a:pt x="105769" y="44860"/>
                </a:lnTo>
                <a:lnTo>
                  <a:pt x="104313" y="43584"/>
                </a:lnTo>
                <a:lnTo>
                  <a:pt x="102849" y="42307"/>
                </a:lnTo>
                <a:lnTo>
                  <a:pt x="101938" y="41030"/>
                </a:lnTo>
                <a:lnTo>
                  <a:pt x="101027" y="39753"/>
                </a:lnTo>
                <a:lnTo>
                  <a:pt x="100662" y="38476"/>
                </a:lnTo>
                <a:lnTo>
                  <a:pt x="100662" y="37020"/>
                </a:lnTo>
                <a:lnTo>
                  <a:pt x="101027" y="35564"/>
                </a:lnTo>
                <a:lnTo>
                  <a:pt x="101759" y="33921"/>
                </a:lnTo>
                <a:lnTo>
                  <a:pt x="103036" y="32100"/>
                </a:lnTo>
                <a:lnTo>
                  <a:pt x="105037" y="30091"/>
                </a:lnTo>
                <a:lnTo>
                  <a:pt x="106314" y="28814"/>
                </a:lnTo>
                <a:lnTo>
                  <a:pt x="107777" y="28082"/>
                </a:lnTo>
                <a:lnTo>
                  <a:pt x="109420" y="27537"/>
                </a:lnTo>
                <a:lnTo>
                  <a:pt x="110876" y="27171"/>
                </a:lnTo>
                <a:lnTo>
                  <a:pt x="112518" y="26806"/>
                </a:lnTo>
                <a:lnTo>
                  <a:pt x="114161" y="26081"/>
                </a:lnTo>
                <a:lnTo>
                  <a:pt x="115617" y="25163"/>
                </a:lnTo>
                <a:lnTo>
                  <a:pt x="117259" y="23886"/>
                </a:lnTo>
                <a:lnTo>
                  <a:pt x="118536" y="22430"/>
                </a:lnTo>
                <a:lnTo>
                  <a:pt x="119260" y="20787"/>
                </a:lnTo>
                <a:lnTo>
                  <a:pt x="119813" y="18965"/>
                </a:lnTo>
                <a:lnTo>
                  <a:pt x="119992" y="16957"/>
                </a:lnTo>
                <a:lnTo>
                  <a:pt x="119813" y="15322"/>
                </a:lnTo>
                <a:lnTo>
                  <a:pt x="119626" y="13679"/>
                </a:lnTo>
                <a:lnTo>
                  <a:pt x="119081" y="12215"/>
                </a:lnTo>
                <a:lnTo>
                  <a:pt x="118349" y="10580"/>
                </a:lnTo>
                <a:lnTo>
                  <a:pt x="117625" y="9303"/>
                </a:lnTo>
                <a:lnTo>
                  <a:pt x="116714" y="7840"/>
                </a:lnTo>
                <a:lnTo>
                  <a:pt x="115796" y="6563"/>
                </a:lnTo>
                <a:lnTo>
                  <a:pt x="114706" y="5286"/>
                </a:lnTo>
                <a:lnTo>
                  <a:pt x="113429" y="4196"/>
                </a:lnTo>
                <a:lnTo>
                  <a:pt x="112152" y="3285"/>
                </a:lnTo>
                <a:lnTo>
                  <a:pt x="110696" y="2374"/>
                </a:lnTo>
                <a:lnTo>
                  <a:pt x="109233" y="1456"/>
                </a:lnTo>
                <a:lnTo>
                  <a:pt x="107777" y="910"/>
                </a:lnTo>
                <a:lnTo>
                  <a:pt x="106134" y="365"/>
                </a:lnTo>
                <a:lnTo>
                  <a:pt x="104678" y="179"/>
                </a:lnTo>
                <a:lnTo>
                  <a:pt x="103036" y="0"/>
                </a:lnTo>
                <a:lnTo>
                  <a:pt x="101027" y="179"/>
                </a:lnTo>
                <a:lnTo>
                  <a:pt x="99206" y="731"/>
                </a:lnTo>
                <a:lnTo>
                  <a:pt x="97563" y="1456"/>
                </a:lnTo>
                <a:lnTo>
                  <a:pt x="96107" y="2732"/>
                </a:lnTo>
                <a:lnTo>
                  <a:pt x="94830" y="4196"/>
                </a:lnTo>
                <a:lnTo>
                  <a:pt x="93919" y="5839"/>
                </a:lnTo>
                <a:lnTo>
                  <a:pt x="93367" y="7295"/>
                </a:lnTo>
                <a:lnTo>
                  <a:pt x="93008" y="8937"/>
                </a:lnTo>
                <a:lnTo>
                  <a:pt x="92456" y="10580"/>
                </a:lnTo>
                <a:lnTo>
                  <a:pt x="91911" y="12036"/>
                </a:lnTo>
                <a:lnTo>
                  <a:pt x="91179" y="13679"/>
                </a:lnTo>
                <a:lnTo>
                  <a:pt x="89902" y="14956"/>
                </a:lnTo>
                <a:lnTo>
                  <a:pt x="87901" y="16957"/>
                </a:lnTo>
                <a:lnTo>
                  <a:pt x="86072" y="18234"/>
                </a:lnTo>
                <a:lnTo>
                  <a:pt x="84437" y="18965"/>
                </a:lnTo>
                <a:lnTo>
                  <a:pt x="82974" y="19331"/>
                </a:lnTo>
                <a:lnTo>
                  <a:pt x="81518" y="19331"/>
                </a:lnTo>
                <a:lnTo>
                  <a:pt x="80241" y="18965"/>
                </a:lnTo>
                <a:lnTo>
                  <a:pt x="78964" y="18054"/>
                </a:lnTo>
                <a:lnTo>
                  <a:pt x="77687" y="17143"/>
                </a:lnTo>
                <a:lnTo>
                  <a:pt x="76411" y="15680"/>
                </a:lnTo>
                <a:lnTo>
                  <a:pt x="75134" y="14224"/>
                </a:lnTo>
                <a:lnTo>
                  <a:pt x="72401" y="10580"/>
                </a:lnTo>
                <a:lnTo>
                  <a:pt x="69116" y="6563"/>
                </a:lnTo>
                <a:lnTo>
                  <a:pt x="67294" y="4375"/>
                </a:lnTo>
                <a:lnTo>
                  <a:pt x="65286" y="2187"/>
                </a:lnTo>
                <a:lnTo>
                  <a:pt x="64196" y="1276"/>
                </a:lnTo>
                <a:lnTo>
                  <a:pt x="62732" y="545"/>
                </a:lnTo>
                <a:lnTo>
                  <a:pt x="61455" y="179"/>
                </a:lnTo>
                <a:lnTo>
                  <a:pt x="600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 descr="https://tse1.mm.bing.net/th?&amp;id=OIP.Me43ccd4dc78b9e3408769431bae9546co0&amp;w=210&amp;h=150&amp;c=0&amp;pid=1.9&amp;rs=0&amp;p=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616568" y="929318"/>
            <a:ext cx="1023000" cy="9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28275" y="2747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520" b="1" i="1" u="sng" dirty="0">
                <a:solidFill>
                  <a:srgbClr val="FF0066"/>
                </a:solidFill>
              </a:rPr>
              <a:t>               </a:t>
            </a:r>
            <a:r>
              <a:rPr lang="it-IT" b="1" dirty="0">
                <a:solidFill>
                  <a:schemeClr val="tx1"/>
                </a:solidFill>
              </a:rPr>
              <a:t>Mobilità 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277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scambi culturali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it-IT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dal 2010,  scambi con Francia (Marsiglia, Parigi, Bordeaux), Germania (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Coburgo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Svezia (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Nykopings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it-IT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 algn="just">
              <a:buSzPct val="25000"/>
              <a:buNone/>
            </a:pPr>
            <a:r>
              <a:rPr lang="it-IT" dirty="0"/>
              <a:t>    </a:t>
            </a:r>
            <a:endParaRPr lang="it-IT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 descr="JPG - 56.1 Kb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644007" y="1772816"/>
            <a:ext cx="4239490" cy="36724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 rot="-1524329">
            <a:off x="-49406" y="552799"/>
            <a:ext cx="2660273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grpSp>
        <p:nvGrpSpPr>
          <p:cNvPr id="2" name="Shape 202"/>
          <p:cNvGrpSpPr/>
          <p:nvPr/>
        </p:nvGrpSpPr>
        <p:grpSpPr>
          <a:xfrm>
            <a:off x="7239573" y="588863"/>
            <a:ext cx="1384738" cy="655034"/>
            <a:chOff x="92707" y="4322258"/>
            <a:chExt cx="608917" cy="443400"/>
          </a:xfrm>
          <a:solidFill>
            <a:srgbClr val="FFFF00"/>
          </a:solidFill>
        </p:grpSpPr>
        <p:sp>
          <p:nvSpPr>
            <p:cNvPr id="203" name="Shape 203"/>
            <p:cNvSpPr/>
            <p:nvPr/>
          </p:nvSpPr>
          <p:spPr>
            <a:xfrm>
              <a:off x="92707" y="4322258"/>
              <a:ext cx="443400" cy="44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92" y="18352"/>
                  </a:moveTo>
                  <a:lnTo>
                    <a:pt x="89912" y="18514"/>
                  </a:lnTo>
                  <a:lnTo>
                    <a:pt x="91400" y="18846"/>
                  </a:lnTo>
                  <a:lnTo>
                    <a:pt x="92727" y="19340"/>
                  </a:lnTo>
                  <a:lnTo>
                    <a:pt x="93884" y="20003"/>
                  </a:lnTo>
                  <a:lnTo>
                    <a:pt x="95204" y="20666"/>
                  </a:lnTo>
                  <a:lnTo>
                    <a:pt x="96361" y="21492"/>
                  </a:lnTo>
                  <a:lnTo>
                    <a:pt x="97518" y="22486"/>
                  </a:lnTo>
                  <a:lnTo>
                    <a:pt x="98506" y="23637"/>
                  </a:lnTo>
                  <a:lnTo>
                    <a:pt x="99339" y="24794"/>
                  </a:lnTo>
                  <a:lnTo>
                    <a:pt x="99995" y="26120"/>
                  </a:lnTo>
                  <a:lnTo>
                    <a:pt x="100658" y="27277"/>
                  </a:lnTo>
                  <a:lnTo>
                    <a:pt x="101152" y="28597"/>
                  </a:lnTo>
                  <a:lnTo>
                    <a:pt x="101484" y="30086"/>
                  </a:lnTo>
                  <a:lnTo>
                    <a:pt x="101653" y="31405"/>
                  </a:lnTo>
                  <a:lnTo>
                    <a:pt x="101653" y="32894"/>
                  </a:lnTo>
                  <a:lnTo>
                    <a:pt x="101653" y="34220"/>
                  </a:lnTo>
                  <a:lnTo>
                    <a:pt x="101484" y="35540"/>
                  </a:lnTo>
                  <a:lnTo>
                    <a:pt x="101152" y="37029"/>
                  </a:lnTo>
                  <a:lnTo>
                    <a:pt x="100658" y="38348"/>
                  </a:lnTo>
                  <a:lnTo>
                    <a:pt x="99995" y="39506"/>
                  </a:lnTo>
                  <a:lnTo>
                    <a:pt x="99339" y="40825"/>
                  </a:lnTo>
                  <a:lnTo>
                    <a:pt x="98506" y="41982"/>
                  </a:lnTo>
                  <a:lnTo>
                    <a:pt x="97518" y="43139"/>
                  </a:lnTo>
                  <a:lnTo>
                    <a:pt x="90906" y="49588"/>
                  </a:lnTo>
                  <a:lnTo>
                    <a:pt x="90081" y="50252"/>
                  </a:lnTo>
                  <a:lnTo>
                    <a:pt x="89255" y="50746"/>
                  </a:lnTo>
                  <a:lnTo>
                    <a:pt x="88260" y="51077"/>
                  </a:lnTo>
                  <a:lnTo>
                    <a:pt x="87103" y="51240"/>
                  </a:lnTo>
                  <a:lnTo>
                    <a:pt x="86115" y="51077"/>
                  </a:lnTo>
                  <a:lnTo>
                    <a:pt x="85120" y="50746"/>
                  </a:lnTo>
                  <a:lnTo>
                    <a:pt x="84295" y="50252"/>
                  </a:lnTo>
                  <a:lnTo>
                    <a:pt x="83469" y="49588"/>
                  </a:lnTo>
                  <a:lnTo>
                    <a:pt x="70415" y="36528"/>
                  </a:lnTo>
                  <a:lnTo>
                    <a:pt x="69751" y="35702"/>
                  </a:lnTo>
                  <a:lnTo>
                    <a:pt x="69257" y="34877"/>
                  </a:lnTo>
                  <a:lnTo>
                    <a:pt x="68926" y="33889"/>
                  </a:lnTo>
                  <a:lnTo>
                    <a:pt x="68757" y="32894"/>
                  </a:lnTo>
                  <a:lnTo>
                    <a:pt x="68926" y="31737"/>
                  </a:lnTo>
                  <a:lnTo>
                    <a:pt x="69257" y="30749"/>
                  </a:lnTo>
                  <a:lnTo>
                    <a:pt x="69751" y="29923"/>
                  </a:lnTo>
                  <a:lnTo>
                    <a:pt x="70415" y="29091"/>
                  </a:lnTo>
                  <a:lnTo>
                    <a:pt x="76857" y="22486"/>
                  </a:lnTo>
                  <a:lnTo>
                    <a:pt x="78014" y="21492"/>
                  </a:lnTo>
                  <a:lnTo>
                    <a:pt x="79172" y="20666"/>
                  </a:lnTo>
                  <a:lnTo>
                    <a:pt x="80491" y="20003"/>
                  </a:lnTo>
                  <a:lnTo>
                    <a:pt x="81648" y="19340"/>
                  </a:lnTo>
                  <a:lnTo>
                    <a:pt x="82975" y="18846"/>
                  </a:lnTo>
                  <a:lnTo>
                    <a:pt x="84464" y="18514"/>
                  </a:lnTo>
                  <a:lnTo>
                    <a:pt x="85783" y="18352"/>
                  </a:lnTo>
                  <a:close/>
                  <a:moveTo>
                    <a:pt x="56690" y="60003"/>
                  </a:moveTo>
                  <a:lnTo>
                    <a:pt x="57353" y="60165"/>
                  </a:lnTo>
                  <a:lnTo>
                    <a:pt x="57847" y="60328"/>
                  </a:lnTo>
                  <a:lnTo>
                    <a:pt x="58511" y="60659"/>
                  </a:lnTo>
                  <a:lnTo>
                    <a:pt x="59005" y="60991"/>
                  </a:lnTo>
                  <a:lnTo>
                    <a:pt x="59336" y="61485"/>
                  </a:lnTo>
                  <a:lnTo>
                    <a:pt x="59668" y="62148"/>
                  </a:lnTo>
                  <a:lnTo>
                    <a:pt x="59830" y="62642"/>
                  </a:lnTo>
                  <a:lnTo>
                    <a:pt x="60000" y="63305"/>
                  </a:lnTo>
                  <a:lnTo>
                    <a:pt x="59830" y="63968"/>
                  </a:lnTo>
                  <a:lnTo>
                    <a:pt x="59668" y="64625"/>
                  </a:lnTo>
                  <a:lnTo>
                    <a:pt x="59336" y="65126"/>
                  </a:lnTo>
                  <a:lnTo>
                    <a:pt x="59005" y="65620"/>
                  </a:lnTo>
                  <a:lnTo>
                    <a:pt x="41815" y="82808"/>
                  </a:lnTo>
                  <a:lnTo>
                    <a:pt x="41321" y="83302"/>
                  </a:lnTo>
                  <a:lnTo>
                    <a:pt x="40827" y="83633"/>
                  </a:lnTo>
                  <a:lnTo>
                    <a:pt x="40164" y="83796"/>
                  </a:lnTo>
                  <a:lnTo>
                    <a:pt x="38845" y="83796"/>
                  </a:lnTo>
                  <a:lnTo>
                    <a:pt x="38181" y="83633"/>
                  </a:lnTo>
                  <a:lnTo>
                    <a:pt x="37687" y="83302"/>
                  </a:lnTo>
                  <a:lnTo>
                    <a:pt x="37193" y="82808"/>
                  </a:lnTo>
                  <a:lnTo>
                    <a:pt x="36692" y="82314"/>
                  </a:lnTo>
                  <a:lnTo>
                    <a:pt x="36361" y="81813"/>
                  </a:lnTo>
                  <a:lnTo>
                    <a:pt x="36198" y="81157"/>
                  </a:lnTo>
                  <a:lnTo>
                    <a:pt x="36198" y="80493"/>
                  </a:lnTo>
                  <a:lnTo>
                    <a:pt x="36198" y="79830"/>
                  </a:lnTo>
                  <a:lnTo>
                    <a:pt x="36361" y="79174"/>
                  </a:lnTo>
                  <a:lnTo>
                    <a:pt x="36692" y="78673"/>
                  </a:lnTo>
                  <a:lnTo>
                    <a:pt x="37193" y="78179"/>
                  </a:lnTo>
                  <a:lnTo>
                    <a:pt x="54383" y="60991"/>
                  </a:lnTo>
                  <a:lnTo>
                    <a:pt x="54877" y="60659"/>
                  </a:lnTo>
                  <a:lnTo>
                    <a:pt x="55371" y="60328"/>
                  </a:lnTo>
                  <a:lnTo>
                    <a:pt x="56034" y="60165"/>
                  </a:lnTo>
                  <a:lnTo>
                    <a:pt x="56690" y="60003"/>
                  </a:lnTo>
                  <a:close/>
                  <a:moveTo>
                    <a:pt x="100327" y="6"/>
                  </a:moveTo>
                  <a:lnTo>
                    <a:pt x="96692" y="169"/>
                  </a:lnTo>
                  <a:lnTo>
                    <a:pt x="93058" y="338"/>
                  </a:lnTo>
                  <a:lnTo>
                    <a:pt x="89418" y="832"/>
                  </a:lnTo>
                  <a:lnTo>
                    <a:pt x="85783" y="1657"/>
                  </a:lnTo>
                  <a:lnTo>
                    <a:pt x="82312" y="2483"/>
                  </a:lnTo>
                  <a:lnTo>
                    <a:pt x="79009" y="3640"/>
                  </a:lnTo>
                  <a:lnTo>
                    <a:pt x="76032" y="5129"/>
                  </a:lnTo>
                  <a:lnTo>
                    <a:pt x="74543" y="5792"/>
                  </a:lnTo>
                  <a:lnTo>
                    <a:pt x="73385" y="6780"/>
                  </a:lnTo>
                  <a:lnTo>
                    <a:pt x="72066" y="7606"/>
                  </a:lnTo>
                  <a:lnTo>
                    <a:pt x="71071" y="8600"/>
                  </a:lnTo>
                  <a:lnTo>
                    <a:pt x="37518" y="42151"/>
                  </a:lnTo>
                  <a:lnTo>
                    <a:pt x="2646" y="42151"/>
                  </a:lnTo>
                  <a:lnTo>
                    <a:pt x="1658" y="42314"/>
                  </a:lnTo>
                  <a:lnTo>
                    <a:pt x="994" y="42483"/>
                  </a:lnTo>
                  <a:lnTo>
                    <a:pt x="331" y="42815"/>
                  </a:lnTo>
                  <a:lnTo>
                    <a:pt x="0" y="43309"/>
                  </a:lnTo>
                  <a:lnTo>
                    <a:pt x="0" y="43803"/>
                  </a:lnTo>
                  <a:lnTo>
                    <a:pt x="169" y="44466"/>
                  </a:lnTo>
                  <a:lnTo>
                    <a:pt x="500" y="45122"/>
                  </a:lnTo>
                  <a:lnTo>
                    <a:pt x="1157" y="45954"/>
                  </a:lnTo>
                  <a:lnTo>
                    <a:pt x="17520" y="62148"/>
                  </a:lnTo>
                  <a:lnTo>
                    <a:pt x="15375" y="64300"/>
                  </a:lnTo>
                  <a:lnTo>
                    <a:pt x="6449" y="65951"/>
                  </a:lnTo>
                  <a:lnTo>
                    <a:pt x="5454" y="66283"/>
                  </a:lnTo>
                  <a:lnTo>
                    <a:pt x="4628" y="66608"/>
                  </a:lnTo>
                  <a:lnTo>
                    <a:pt x="4134" y="67271"/>
                  </a:lnTo>
                  <a:lnTo>
                    <a:pt x="3803" y="67765"/>
                  </a:lnTo>
                  <a:lnTo>
                    <a:pt x="3803" y="68428"/>
                  </a:lnTo>
                  <a:lnTo>
                    <a:pt x="3965" y="69253"/>
                  </a:lnTo>
                  <a:lnTo>
                    <a:pt x="4297" y="69917"/>
                  </a:lnTo>
                  <a:lnTo>
                    <a:pt x="4960" y="70742"/>
                  </a:lnTo>
                  <a:lnTo>
                    <a:pt x="49253" y="115032"/>
                  </a:lnTo>
                  <a:lnTo>
                    <a:pt x="50085" y="115696"/>
                  </a:lnTo>
                  <a:lnTo>
                    <a:pt x="50742" y="116027"/>
                  </a:lnTo>
                  <a:lnTo>
                    <a:pt x="51567" y="116190"/>
                  </a:lnTo>
                  <a:lnTo>
                    <a:pt x="52230" y="116190"/>
                  </a:lnTo>
                  <a:lnTo>
                    <a:pt x="52725" y="115865"/>
                  </a:lnTo>
                  <a:lnTo>
                    <a:pt x="53388" y="115364"/>
                  </a:lnTo>
                  <a:lnTo>
                    <a:pt x="53719" y="114538"/>
                  </a:lnTo>
                  <a:lnTo>
                    <a:pt x="54051" y="113551"/>
                  </a:lnTo>
                  <a:lnTo>
                    <a:pt x="55702" y="104625"/>
                  </a:lnTo>
                  <a:lnTo>
                    <a:pt x="57847" y="102473"/>
                  </a:lnTo>
                  <a:lnTo>
                    <a:pt x="74049" y="118836"/>
                  </a:lnTo>
                  <a:lnTo>
                    <a:pt x="74874" y="119499"/>
                  </a:lnTo>
                  <a:lnTo>
                    <a:pt x="75538" y="119830"/>
                  </a:lnTo>
                  <a:lnTo>
                    <a:pt x="76194" y="119993"/>
                  </a:lnTo>
                  <a:lnTo>
                    <a:pt x="76695" y="119993"/>
                  </a:lnTo>
                  <a:lnTo>
                    <a:pt x="77189" y="119661"/>
                  </a:lnTo>
                  <a:lnTo>
                    <a:pt x="77520" y="119005"/>
                  </a:lnTo>
                  <a:lnTo>
                    <a:pt x="77683" y="118342"/>
                  </a:lnTo>
                  <a:lnTo>
                    <a:pt x="77852" y="117347"/>
                  </a:lnTo>
                  <a:lnTo>
                    <a:pt x="77852" y="82476"/>
                  </a:lnTo>
                  <a:lnTo>
                    <a:pt x="111398" y="48925"/>
                  </a:lnTo>
                  <a:lnTo>
                    <a:pt x="112393" y="47937"/>
                  </a:lnTo>
                  <a:lnTo>
                    <a:pt x="113219" y="46611"/>
                  </a:lnTo>
                  <a:lnTo>
                    <a:pt x="114213" y="45291"/>
                  </a:lnTo>
                  <a:lnTo>
                    <a:pt x="114870" y="43972"/>
                  </a:lnTo>
                  <a:lnTo>
                    <a:pt x="116359" y="40994"/>
                  </a:lnTo>
                  <a:lnTo>
                    <a:pt x="117516" y="37685"/>
                  </a:lnTo>
                  <a:lnTo>
                    <a:pt x="118341" y="34220"/>
                  </a:lnTo>
                  <a:lnTo>
                    <a:pt x="119167" y="30580"/>
                  </a:lnTo>
                  <a:lnTo>
                    <a:pt x="119668" y="26946"/>
                  </a:lnTo>
                  <a:lnTo>
                    <a:pt x="119830" y="23312"/>
                  </a:lnTo>
                  <a:lnTo>
                    <a:pt x="119993" y="19671"/>
                  </a:lnTo>
                  <a:lnTo>
                    <a:pt x="119993" y="16369"/>
                  </a:lnTo>
                  <a:lnTo>
                    <a:pt x="119830" y="13229"/>
                  </a:lnTo>
                  <a:lnTo>
                    <a:pt x="119499" y="10252"/>
                  </a:lnTo>
                  <a:lnTo>
                    <a:pt x="119005" y="7775"/>
                  </a:lnTo>
                  <a:lnTo>
                    <a:pt x="118511" y="5623"/>
                  </a:lnTo>
                  <a:lnTo>
                    <a:pt x="117847" y="3972"/>
                  </a:lnTo>
                  <a:lnTo>
                    <a:pt x="117353" y="3309"/>
                  </a:lnTo>
                  <a:lnTo>
                    <a:pt x="117022" y="2984"/>
                  </a:lnTo>
                  <a:lnTo>
                    <a:pt x="116690" y="2652"/>
                  </a:lnTo>
                  <a:lnTo>
                    <a:pt x="116027" y="2151"/>
                  </a:lnTo>
                  <a:lnTo>
                    <a:pt x="114376" y="1495"/>
                  </a:lnTo>
                  <a:lnTo>
                    <a:pt x="112230" y="1001"/>
                  </a:lnTo>
                  <a:lnTo>
                    <a:pt x="109747" y="500"/>
                  </a:lnTo>
                  <a:lnTo>
                    <a:pt x="106776" y="169"/>
                  </a:lnTo>
                  <a:lnTo>
                    <a:pt x="10363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97725" y="4665400"/>
              <a:ext cx="73200" cy="7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01" y="40"/>
                  </a:moveTo>
                  <a:lnTo>
                    <a:pt x="76002" y="1023"/>
                  </a:lnTo>
                  <a:lnTo>
                    <a:pt x="69004" y="3028"/>
                  </a:lnTo>
                  <a:lnTo>
                    <a:pt x="62005" y="6016"/>
                  </a:lnTo>
                  <a:lnTo>
                    <a:pt x="56030" y="11009"/>
                  </a:lnTo>
                  <a:lnTo>
                    <a:pt x="50013" y="20013"/>
                  </a:lnTo>
                  <a:lnTo>
                    <a:pt x="41009" y="34010"/>
                  </a:lnTo>
                  <a:lnTo>
                    <a:pt x="23042" y="71009"/>
                  </a:lnTo>
                  <a:lnTo>
                    <a:pt x="7039" y="104979"/>
                  </a:lnTo>
                  <a:lnTo>
                    <a:pt x="40" y="120000"/>
                  </a:lnTo>
                  <a:lnTo>
                    <a:pt x="40" y="120000"/>
                  </a:lnTo>
                  <a:lnTo>
                    <a:pt x="15020" y="113001"/>
                  </a:lnTo>
                  <a:lnTo>
                    <a:pt x="49031" y="96998"/>
                  </a:lnTo>
                  <a:lnTo>
                    <a:pt x="85989" y="78990"/>
                  </a:lnTo>
                  <a:lnTo>
                    <a:pt x="99986" y="69986"/>
                  </a:lnTo>
                  <a:lnTo>
                    <a:pt x="108990" y="64010"/>
                  </a:lnTo>
                  <a:lnTo>
                    <a:pt x="113983" y="57994"/>
                  </a:lnTo>
                  <a:lnTo>
                    <a:pt x="116971" y="50995"/>
                  </a:lnTo>
                  <a:lnTo>
                    <a:pt x="118976" y="43997"/>
                  </a:lnTo>
                  <a:lnTo>
                    <a:pt x="120000" y="36998"/>
                  </a:lnTo>
                  <a:lnTo>
                    <a:pt x="118976" y="30000"/>
                  </a:lnTo>
                  <a:lnTo>
                    <a:pt x="116971" y="23001"/>
                  </a:lnTo>
                  <a:lnTo>
                    <a:pt x="113983" y="17025"/>
                  </a:lnTo>
                  <a:lnTo>
                    <a:pt x="108990" y="11009"/>
                  </a:lnTo>
                  <a:lnTo>
                    <a:pt x="103015" y="6016"/>
                  </a:lnTo>
                  <a:lnTo>
                    <a:pt x="96998" y="3028"/>
                  </a:lnTo>
                  <a:lnTo>
                    <a:pt x="90000" y="1023"/>
                  </a:lnTo>
                  <a:lnTo>
                    <a:pt x="8300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525" y="4708150"/>
              <a:ext cx="47100" cy="4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706" y="0"/>
                  </a:moveTo>
                  <a:lnTo>
                    <a:pt x="62328" y="1594"/>
                  </a:lnTo>
                  <a:lnTo>
                    <a:pt x="53014" y="4720"/>
                  </a:lnTo>
                  <a:lnTo>
                    <a:pt x="45231" y="9377"/>
                  </a:lnTo>
                  <a:lnTo>
                    <a:pt x="37384" y="15629"/>
                  </a:lnTo>
                  <a:lnTo>
                    <a:pt x="29601" y="24944"/>
                  </a:lnTo>
                  <a:lnTo>
                    <a:pt x="23413" y="38979"/>
                  </a:lnTo>
                  <a:lnTo>
                    <a:pt x="17161" y="56140"/>
                  </a:lnTo>
                  <a:lnTo>
                    <a:pt x="10909" y="74832"/>
                  </a:lnTo>
                  <a:lnTo>
                    <a:pt x="3125" y="107559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4035" y="118468"/>
                  </a:lnTo>
                  <a:lnTo>
                    <a:pt x="46762" y="109090"/>
                  </a:lnTo>
                  <a:lnTo>
                    <a:pt x="63923" y="104433"/>
                  </a:lnTo>
                  <a:lnTo>
                    <a:pt x="81020" y="98181"/>
                  </a:lnTo>
                  <a:lnTo>
                    <a:pt x="96650" y="90398"/>
                  </a:lnTo>
                  <a:lnTo>
                    <a:pt x="105964" y="84146"/>
                  </a:lnTo>
                  <a:lnTo>
                    <a:pt x="112216" y="76363"/>
                  </a:lnTo>
                  <a:lnTo>
                    <a:pt x="116874" y="67049"/>
                  </a:lnTo>
                  <a:lnTo>
                    <a:pt x="120000" y="59202"/>
                  </a:lnTo>
                  <a:lnTo>
                    <a:pt x="120000" y="49888"/>
                  </a:lnTo>
                  <a:lnTo>
                    <a:pt x="120000" y="40510"/>
                  </a:lnTo>
                  <a:lnTo>
                    <a:pt x="116874" y="31196"/>
                  </a:lnTo>
                  <a:lnTo>
                    <a:pt x="112216" y="23413"/>
                  </a:lnTo>
                  <a:lnTo>
                    <a:pt x="105964" y="15629"/>
                  </a:lnTo>
                  <a:lnTo>
                    <a:pt x="98181" y="9377"/>
                  </a:lnTo>
                  <a:lnTo>
                    <a:pt x="90398" y="4720"/>
                  </a:lnTo>
                  <a:lnTo>
                    <a:pt x="81020" y="1594"/>
                  </a:lnTo>
                  <a:lnTo>
                    <a:pt x="717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81250" y="4634875"/>
              <a:ext cx="47100" cy="4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765" y="63"/>
                  </a:moveTo>
                  <a:lnTo>
                    <a:pt x="52986" y="3124"/>
                  </a:lnTo>
                  <a:lnTo>
                    <a:pt x="43613" y="7842"/>
                  </a:lnTo>
                  <a:lnTo>
                    <a:pt x="35834" y="14027"/>
                  </a:lnTo>
                  <a:lnTo>
                    <a:pt x="29649" y="23400"/>
                  </a:lnTo>
                  <a:lnTo>
                    <a:pt x="21806" y="38958"/>
                  </a:lnTo>
                  <a:lnTo>
                    <a:pt x="15621" y="56110"/>
                  </a:lnTo>
                  <a:lnTo>
                    <a:pt x="10903" y="73198"/>
                  </a:lnTo>
                  <a:lnTo>
                    <a:pt x="1594" y="105908"/>
                  </a:lnTo>
                  <a:lnTo>
                    <a:pt x="63" y="119936"/>
                  </a:lnTo>
                  <a:lnTo>
                    <a:pt x="12497" y="116811"/>
                  </a:lnTo>
                  <a:lnTo>
                    <a:pt x="45207" y="109032"/>
                  </a:lnTo>
                  <a:lnTo>
                    <a:pt x="63889" y="102848"/>
                  </a:lnTo>
                  <a:lnTo>
                    <a:pt x="81041" y="96599"/>
                  </a:lnTo>
                  <a:lnTo>
                    <a:pt x="95005" y="90350"/>
                  </a:lnTo>
                  <a:lnTo>
                    <a:pt x="104378" y="82571"/>
                  </a:lnTo>
                  <a:lnTo>
                    <a:pt x="110626" y="74792"/>
                  </a:lnTo>
                  <a:lnTo>
                    <a:pt x="115281" y="67013"/>
                  </a:lnTo>
                  <a:lnTo>
                    <a:pt x="118405" y="57640"/>
                  </a:lnTo>
                  <a:lnTo>
                    <a:pt x="119936" y="48331"/>
                  </a:lnTo>
                  <a:lnTo>
                    <a:pt x="118405" y="38958"/>
                  </a:lnTo>
                  <a:lnTo>
                    <a:pt x="115281" y="29649"/>
                  </a:lnTo>
                  <a:lnTo>
                    <a:pt x="110626" y="21870"/>
                  </a:lnTo>
                  <a:lnTo>
                    <a:pt x="104378" y="14027"/>
                  </a:lnTo>
                  <a:lnTo>
                    <a:pt x="96599" y="7842"/>
                  </a:lnTo>
                  <a:lnTo>
                    <a:pt x="88820" y="3124"/>
                  </a:lnTo>
                  <a:lnTo>
                    <a:pt x="79447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 </a:t>
            </a:r>
            <a:r>
              <a:rPr lang="it-IT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92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linguistici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2011,  stage  in Francia (Nizza),  nel Regno Unito (Brighton, Oxford), </a:t>
            </a:r>
            <a:r>
              <a:rPr lang="it-IT" sz="2000" dirty="0"/>
              <a:t>   in Spagna ( Salamanca, Alicante, Malaga), Malta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dirty="0"/>
              <a:t>    proposte </a:t>
            </a:r>
            <a:r>
              <a:rPr lang="it-IT" dirty="0">
                <a:solidFill>
                  <a:schemeClr val="tx1"/>
                </a:solidFill>
              </a:rPr>
              <a:t>2019- 2020 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dirty="0">
                <a:solidFill>
                  <a:srgbClr val="0070C0"/>
                </a:solidFill>
              </a:rPr>
              <a:t>stage (6 notti): Edimburgo, Salamanca, Toledo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-IT" dirty="0">
                <a:solidFill>
                  <a:srgbClr val="0070C0"/>
                </a:solidFill>
              </a:rPr>
              <a:t>ministage (4 notti):  Alicante,  Oxford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648200" y="1916831"/>
            <a:ext cx="4038599" cy="3240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214"/>
          <p:cNvGrpSpPr/>
          <p:nvPr/>
        </p:nvGrpSpPr>
        <p:grpSpPr>
          <a:xfrm>
            <a:off x="7418073" y="409988"/>
            <a:ext cx="1008108" cy="654923"/>
            <a:chOff x="570875" y="4322250"/>
            <a:chExt cx="443299" cy="443324"/>
          </a:xfrm>
          <a:solidFill>
            <a:srgbClr val="FFFF00"/>
          </a:solidFill>
        </p:grpSpPr>
        <p:sp>
          <p:nvSpPr>
            <p:cNvPr id="215" name="Shape 215"/>
            <p:cNvSpPr/>
            <p:nvPr/>
          </p:nvSpPr>
          <p:spPr>
            <a:xfrm>
              <a:off x="570875" y="4322250"/>
              <a:ext cx="443299" cy="443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92" y="18352"/>
                  </a:moveTo>
                  <a:lnTo>
                    <a:pt x="89912" y="18514"/>
                  </a:lnTo>
                  <a:lnTo>
                    <a:pt x="91400" y="18846"/>
                  </a:lnTo>
                  <a:lnTo>
                    <a:pt x="92727" y="19340"/>
                  </a:lnTo>
                  <a:lnTo>
                    <a:pt x="93884" y="20003"/>
                  </a:lnTo>
                  <a:lnTo>
                    <a:pt x="95204" y="20666"/>
                  </a:lnTo>
                  <a:lnTo>
                    <a:pt x="96361" y="21492"/>
                  </a:lnTo>
                  <a:lnTo>
                    <a:pt x="97518" y="22486"/>
                  </a:lnTo>
                  <a:lnTo>
                    <a:pt x="98506" y="23637"/>
                  </a:lnTo>
                  <a:lnTo>
                    <a:pt x="99339" y="24794"/>
                  </a:lnTo>
                  <a:lnTo>
                    <a:pt x="99995" y="26120"/>
                  </a:lnTo>
                  <a:lnTo>
                    <a:pt x="100658" y="27277"/>
                  </a:lnTo>
                  <a:lnTo>
                    <a:pt x="101152" y="28597"/>
                  </a:lnTo>
                  <a:lnTo>
                    <a:pt x="101484" y="30086"/>
                  </a:lnTo>
                  <a:lnTo>
                    <a:pt x="101653" y="31405"/>
                  </a:lnTo>
                  <a:lnTo>
                    <a:pt x="101653" y="32894"/>
                  </a:lnTo>
                  <a:lnTo>
                    <a:pt x="101653" y="34220"/>
                  </a:lnTo>
                  <a:lnTo>
                    <a:pt x="101484" y="35540"/>
                  </a:lnTo>
                  <a:lnTo>
                    <a:pt x="101152" y="37029"/>
                  </a:lnTo>
                  <a:lnTo>
                    <a:pt x="100658" y="38348"/>
                  </a:lnTo>
                  <a:lnTo>
                    <a:pt x="99995" y="39506"/>
                  </a:lnTo>
                  <a:lnTo>
                    <a:pt x="99339" y="40825"/>
                  </a:lnTo>
                  <a:lnTo>
                    <a:pt x="98506" y="41982"/>
                  </a:lnTo>
                  <a:lnTo>
                    <a:pt x="97518" y="43139"/>
                  </a:lnTo>
                  <a:lnTo>
                    <a:pt x="90906" y="49588"/>
                  </a:lnTo>
                  <a:lnTo>
                    <a:pt x="90081" y="50252"/>
                  </a:lnTo>
                  <a:lnTo>
                    <a:pt x="89255" y="50746"/>
                  </a:lnTo>
                  <a:lnTo>
                    <a:pt x="88260" y="51077"/>
                  </a:lnTo>
                  <a:lnTo>
                    <a:pt x="87103" y="51240"/>
                  </a:lnTo>
                  <a:lnTo>
                    <a:pt x="86115" y="51077"/>
                  </a:lnTo>
                  <a:lnTo>
                    <a:pt x="85120" y="50746"/>
                  </a:lnTo>
                  <a:lnTo>
                    <a:pt x="84295" y="50252"/>
                  </a:lnTo>
                  <a:lnTo>
                    <a:pt x="83469" y="49588"/>
                  </a:lnTo>
                  <a:lnTo>
                    <a:pt x="70415" y="36528"/>
                  </a:lnTo>
                  <a:lnTo>
                    <a:pt x="69751" y="35702"/>
                  </a:lnTo>
                  <a:lnTo>
                    <a:pt x="69257" y="34877"/>
                  </a:lnTo>
                  <a:lnTo>
                    <a:pt x="68926" y="33889"/>
                  </a:lnTo>
                  <a:lnTo>
                    <a:pt x="68757" y="32894"/>
                  </a:lnTo>
                  <a:lnTo>
                    <a:pt x="68926" y="31737"/>
                  </a:lnTo>
                  <a:lnTo>
                    <a:pt x="69257" y="30749"/>
                  </a:lnTo>
                  <a:lnTo>
                    <a:pt x="69751" y="29923"/>
                  </a:lnTo>
                  <a:lnTo>
                    <a:pt x="70415" y="29091"/>
                  </a:lnTo>
                  <a:lnTo>
                    <a:pt x="76857" y="22486"/>
                  </a:lnTo>
                  <a:lnTo>
                    <a:pt x="78014" y="21492"/>
                  </a:lnTo>
                  <a:lnTo>
                    <a:pt x="79172" y="20666"/>
                  </a:lnTo>
                  <a:lnTo>
                    <a:pt x="80491" y="20003"/>
                  </a:lnTo>
                  <a:lnTo>
                    <a:pt x="81648" y="19340"/>
                  </a:lnTo>
                  <a:lnTo>
                    <a:pt x="82975" y="18846"/>
                  </a:lnTo>
                  <a:lnTo>
                    <a:pt x="84464" y="18514"/>
                  </a:lnTo>
                  <a:lnTo>
                    <a:pt x="85783" y="18352"/>
                  </a:lnTo>
                  <a:close/>
                  <a:moveTo>
                    <a:pt x="56690" y="60003"/>
                  </a:moveTo>
                  <a:lnTo>
                    <a:pt x="57353" y="60165"/>
                  </a:lnTo>
                  <a:lnTo>
                    <a:pt x="57847" y="60328"/>
                  </a:lnTo>
                  <a:lnTo>
                    <a:pt x="58511" y="60659"/>
                  </a:lnTo>
                  <a:lnTo>
                    <a:pt x="59005" y="60991"/>
                  </a:lnTo>
                  <a:lnTo>
                    <a:pt x="59336" y="61485"/>
                  </a:lnTo>
                  <a:lnTo>
                    <a:pt x="59668" y="62148"/>
                  </a:lnTo>
                  <a:lnTo>
                    <a:pt x="59830" y="62642"/>
                  </a:lnTo>
                  <a:lnTo>
                    <a:pt x="60000" y="63305"/>
                  </a:lnTo>
                  <a:lnTo>
                    <a:pt x="59830" y="63968"/>
                  </a:lnTo>
                  <a:lnTo>
                    <a:pt x="59668" y="64625"/>
                  </a:lnTo>
                  <a:lnTo>
                    <a:pt x="59336" y="65126"/>
                  </a:lnTo>
                  <a:lnTo>
                    <a:pt x="59005" y="65620"/>
                  </a:lnTo>
                  <a:lnTo>
                    <a:pt x="41815" y="82808"/>
                  </a:lnTo>
                  <a:lnTo>
                    <a:pt x="41321" y="83302"/>
                  </a:lnTo>
                  <a:lnTo>
                    <a:pt x="40827" y="83633"/>
                  </a:lnTo>
                  <a:lnTo>
                    <a:pt x="40164" y="83796"/>
                  </a:lnTo>
                  <a:lnTo>
                    <a:pt x="38845" y="83796"/>
                  </a:lnTo>
                  <a:lnTo>
                    <a:pt x="38181" y="83633"/>
                  </a:lnTo>
                  <a:lnTo>
                    <a:pt x="37687" y="83302"/>
                  </a:lnTo>
                  <a:lnTo>
                    <a:pt x="37193" y="82808"/>
                  </a:lnTo>
                  <a:lnTo>
                    <a:pt x="36692" y="82314"/>
                  </a:lnTo>
                  <a:lnTo>
                    <a:pt x="36361" y="81813"/>
                  </a:lnTo>
                  <a:lnTo>
                    <a:pt x="36198" y="81157"/>
                  </a:lnTo>
                  <a:lnTo>
                    <a:pt x="36198" y="80493"/>
                  </a:lnTo>
                  <a:lnTo>
                    <a:pt x="36198" y="79830"/>
                  </a:lnTo>
                  <a:lnTo>
                    <a:pt x="36361" y="79174"/>
                  </a:lnTo>
                  <a:lnTo>
                    <a:pt x="36692" y="78673"/>
                  </a:lnTo>
                  <a:lnTo>
                    <a:pt x="37193" y="78179"/>
                  </a:lnTo>
                  <a:lnTo>
                    <a:pt x="54383" y="60991"/>
                  </a:lnTo>
                  <a:lnTo>
                    <a:pt x="54877" y="60659"/>
                  </a:lnTo>
                  <a:lnTo>
                    <a:pt x="55371" y="60328"/>
                  </a:lnTo>
                  <a:lnTo>
                    <a:pt x="56034" y="60165"/>
                  </a:lnTo>
                  <a:lnTo>
                    <a:pt x="56690" y="60003"/>
                  </a:lnTo>
                  <a:close/>
                  <a:moveTo>
                    <a:pt x="100327" y="6"/>
                  </a:moveTo>
                  <a:lnTo>
                    <a:pt x="96692" y="169"/>
                  </a:lnTo>
                  <a:lnTo>
                    <a:pt x="93058" y="338"/>
                  </a:lnTo>
                  <a:lnTo>
                    <a:pt x="89418" y="832"/>
                  </a:lnTo>
                  <a:lnTo>
                    <a:pt x="85783" y="1657"/>
                  </a:lnTo>
                  <a:lnTo>
                    <a:pt x="82312" y="2483"/>
                  </a:lnTo>
                  <a:lnTo>
                    <a:pt x="79009" y="3640"/>
                  </a:lnTo>
                  <a:lnTo>
                    <a:pt x="76032" y="5129"/>
                  </a:lnTo>
                  <a:lnTo>
                    <a:pt x="74543" y="5792"/>
                  </a:lnTo>
                  <a:lnTo>
                    <a:pt x="73385" y="6780"/>
                  </a:lnTo>
                  <a:lnTo>
                    <a:pt x="72066" y="7606"/>
                  </a:lnTo>
                  <a:lnTo>
                    <a:pt x="71071" y="8600"/>
                  </a:lnTo>
                  <a:lnTo>
                    <a:pt x="37518" y="42151"/>
                  </a:lnTo>
                  <a:lnTo>
                    <a:pt x="2646" y="42151"/>
                  </a:lnTo>
                  <a:lnTo>
                    <a:pt x="1658" y="42314"/>
                  </a:lnTo>
                  <a:lnTo>
                    <a:pt x="994" y="42483"/>
                  </a:lnTo>
                  <a:lnTo>
                    <a:pt x="331" y="42815"/>
                  </a:lnTo>
                  <a:lnTo>
                    <a:pt x="0" y="43309"/>
                  </a:lnTo>
                  <a:lnTo>
                    <a:pt x="0" y="43803"/>
                  </a:lnTo>
                  <a:lnTo>
                    <a:pt x="169" y="44466"/>
                  </a:lnTo>
                  <a:lnTo>
                    <a:pt x="500" y="45122"/>
                  </a:lnTo>
                  <a:lnTo>
                    <a:pt x="1157" y="45954"/>
                  </a:lnTo>
                  <a:lnTo>
                    <a:pt x="17520" y="62148"/>
                  </a:lnTo>
                  <a:lnTo>
                    <a:pt x="15375" y="64300"/>
                  </a:lnTo>
                  <a:lnTo>
                    <a:pt x="6449" y="65951"/>
                  </a:lnTo>
                  <a:lnTo>
                    <a:pt x="5454" y="66283"/>
                  </a:lnTo>
                  <a:lnTo>
                    <a:pt x="4628" y="66608"/>
                  </a:lnTo>
                  <a:lnTo>
                    <a:pt x="4134" y="67271"/>
                  </a:lnTo>
                  <a:lnTo>
                    <a:pt x="3803" y="67765"/>
                  </a:lnTo>
                  <a:lnTo>
                    <a:pt x="3803" y="68428"/>
                  </a:lnTo>
                  <a:lnTo>
                    <a:pt x="3965" y="69253"/>
                  </a:lnTo>
                  <a:lnTo>
                    <a:pt x="4297" y="69917"/>
                  </a:lnTo>
                  <a:lnTo>
                    <a:pt x="4960" y="70742"/>
                  </a:lnTo>
                  <a:lnTo>
                    <a:pt x="49253" y="115032"/>
                  </a:lnTo>
                  <a:lnTo>
                    <a:pt x="50085" y="115696"/>
                  </a:lnTo>
                  <a:lnTo>
                    <a:pt x="50742" y="116027"/>
                  </a:lnTo>
                  <a:lnTo>
                    <a:pt x="51567" y="116190"/>
                  </a:lnTo>
                  <a:lnTo>
                    <a:pt x="52230" y="116190"/>
                  </a:lnTo>
                  <a:lnTo>
                    <a:pt x="52725" y="115865"/>
                  </a:lnTo>
                  <a:lnTo>
                    <a:pt x="53388" y="115364"/>
                  </a:lnTo>
                  <a:lnTo>
                    <a:pt x="53719" y="114538"/>
                  </a:lnTo>
                  <a:lnTo>
                    <a:pt x="54051" y="113551"/>
                  </a:lnTo>
                  <a:lnTo>
                    <a:pt x="55702" y="104625"/>
                  </a:lnTo>
                  <a:lnTo>
                    <a:pt x="57847" y="102473"/>
                  </a:lnTo>
                  <a:lnTo>
                    <a:pt x="74049" y="118836"/>
                  </a:lnTo>
                  <a:lnTo>
                    <a:pt x="74874" y="119499"/>
                  </a:lnTo>
                  <a:lnTo>
                    <a:pt x="75538" y="119830"/>
                  </a:lnTo>
                  <a:lnTo>
                    <a:pt x="76194" y="119993"/>
                  </a:lnTo>
                  <a:lnTo>
                    <a:pt x="76695" y="119993"/>
                  </a:lnTo>
                  <a:lnTo>
                    <a:pt x="77189" y="119661"/>
                  </a:lnTo>
                  <a:lnTo>
                    <a:pt x="77520" y="119005"/>
                  </a:lnTo>
                  <a:lnTo>
                    <a:pt x="77683" y="118342"/>
                  </a:lnTo>
                  <a:lnTo>
                    <a:pt x="77852" y="117347"/>
                  </a:lnTo>
                  <a:lnTo>
                    <a:pt x="77852" y="82476"/>
                  </a:lnTo>
                  <a:lnTo>
                    <a:pt x="111398" y="48925"/>
                  </a:lnTo>
                  <a:lnTo>
                    <a:pt x="112393" y="47937"/>
                  </a:lnTo>
                  <a:lnTo>
                    <a:pt x="113219" y="46611"/>
                  </a:lnTo>
                  <a:lnTo>
                    <a:pt x="114213" y="45291"/>
                  </a:lnTo>
                  <a:lnTo>
                    <a:pt x="114870" y="43972"/>
                  </a:lnTo>
                  <a:lnTo>
                    <a:pt x="116359" y="40994"/>
                  </a:lnTo>
                  <a:lnTo>
                    <a:pt x="117516" y="37685"/>
                  </a:lnTo>
                  <a:lnTo>
                    <a:pt x="118341" y="34220"/>
                  </a:lnTo>
                  <a:lnTo>
                    <a:pt x="119167" y="30580"/>
                  </a:lnTo>
                  <a:lnTo>
                    <a:pt x="119668" y="26946"/>
                  </a:lnTo>
                  <a:lnTo>
                    <a:pt x="119830" y="23312"/>
                  </a:lnTo>
                  <a:lnTo>
                    <a:pt x="119993" y="19671"/>
                  </a:lnTo>
                  <a:lnTo>
                    <a:pt x="119993" y="16369"/>
                  </a:lnTo>
                  <a:lnTo>
                    <a:pt x="119830" y="13229"/>
                  </a:lnTo>
                  <a:lnTo>
                    <a:pt x="119499" y="10252"/>
                  </a:lnTo>
                  <a:lnTo>
                    <a:pt x="119005" y="7775"/>
                  </a:lnTo>
                  <a:lnTo>
                    <a:pt x="118511" y="5623"/>
                  </a:lnTo>
                  <a:lnTo>
                    <a:pt x="117847" y="3972"/>
                  </a:lnTo>
                  <a:lnTo>
                    <a:pt x="117353" y="3309"/>
                  </a:lnTo>
                  <a:lnTo>
                    <a:pt x="117022" y="2984"/>
                  </a:lnTo>
                  <a:lnTo>
                    <a:pt x="116690" y="2652"/>
                  </a:lnTo>
                  <a:lnTo>
                    <a:pt x="116027" y="2151"/>
                  </a:lnTo>
                  <a:lnTo>
                    <a:pt x="114376" y="1495"/>
                  </a:lnTo>
                  <a:lnTo>
                    <a:pt x="112230" y="1001"/>
                  </a:lnTo>
                  <a:lnTo>
                    <a:pt x="109747" y="500"/>
                  </a:lnTo>
                  <a:lnTo>
                    <a:pt x="106776" y="169"/>
                  </a:lnTo>
                  <a:lnTo>
                    <a:pt x="10363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01" y="40"/>
                  </a:moveTo>
                  <a:lnTo>
                    <a:pt x="76002" y="1023"/>
                  </a:lnTo>
                  <a:lnTo>
                    <a:pt x="69004" y="3028"/>
                  </a:lnTo>
                  <a:lnTo>
                    <a:pt x="62005" y="6016"/>
                  </a:lnTo>
                  <a:lnTo>
                    <a:pt x="56030" y="11009"/>
                  </a:lnTo>
                  <a:lnTo>
                    <a:pt x="50013" y="20013"/>
                  </a:lnTo>
                  <a:lnTo>
                    <a:pt x="41009" y="34010"/>
                  </a:lnTo>
                  <a:lnTo>
                    <a:pt x="23042" y="71009"/>
                  </a:lnTo>
                  <a:lnTo>
                    <a:pt x="7039" y="104979"/>
                  </a:lnTo>
                  <a:lnTo>
                    <a:pt x="40" y="120000"/>
                  </a:lnTo>
                  <a:lnTo>
                    <a:pt x="40" y="120000"/>
                  </a:lnTo>
                  <a:lnTo>
                    <a:pt x="15020" y="113001"/>
                  </a:lnTo>
                  <a:lnTo>
                    <a:pt x="49031" y="96998"/>
                  </a:lnTo>
                  <a:lnTo>
                    <a:pt x="85989" y="78990"/>
                  </a:lnTo>
                  <a:lnTo>
                    <a:pt x="99986" y="69986"/>
                  </a:lnTo>
                  <a:lnTo>
                    <a:pt x="108990" y="64010"/>
                  </a:lnTo>
                  <a:lnTo>
                    <a:pt x="113983" y="57994"/>
                  </a:lnTo>
                  <a:lnTo>
                    <a:pt x="116971" y="50995"/>
                  </a:lnTo>
                  <a:lnTo>
                    <a:pt x="118976" y="43997"/>
                  </a:lnTo>
                  <a:lnTo>
                    <a:pt x="120000" y="36998"/>
                  </a:lnTo>
                  <a:lnTo>
                    <a:pt x="118976" y="30000"/>
                  </a:lnTo>
                  <a:lnTo>
                    <a:pt x="116971" y="23001"/>
                  </a:lnTo>
                  <a:lnTo>
                    <a:pt x="113983" y="17025"/>
                  </a:lnTo>
                  <a:lnTo>
                    <a:pt x="108990" y="11009"/>
                  </a:lnTo>
                  <a:lnTo>
                    <a:pt x="103015" y="6016"/>
                  </a:lnTo>
                  <a:lnTo>
                    <a:pt x="96998" y="3028"/>
                  </a:lnTo>
                  <a:lnTo>
                    <a:pt x="90000" y="1023"/>
                  </a:lnTo>
                  <a:lnTo>
                    <a:pt x="8300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706" y="0"/>
                  </a:moveTo>
                  <a:lnTo>
                    <a:pt x="62328" y="1594"/>
                  </a:lnTo>
                  <a:lnTo>
                    <a:pt x="53014" y="4720"/>
                  </a:lnTo>
                  <a:lnTo>
                    <a:pt x="45231" y="9377"/>
                  </a:lnTo>
                  <a:lnTo>
                    <a:pt x="37384" y="15629"/>
                  </a:lnTo>
                  <a:lnTo>
                    <a:pt x="29601" y="24944"/>
                  </a:lnTo>
                  <a:lnTo>
                    <a:pt x="23413" y="38979"/>
                  </a:lnTo>
                  <a:lnTo>
                    <a:pt x="17161" y="56140"/>
                  </a:lnTo>
                  <a:lnTo>
                    <a:pt x="10909" y="74832"/>
                  </a:lnTo>
                  <a:lnTo>
                    <a:pt x="3125" y="107559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4035" y="118468"/>
                  </a:lnTo>
                  <a:lnTo>
                    <a:pt x="46762" y="109090"/>
                  </a:lnTo>
                  <a:lnTo>
                    <a:pt x="63923" y="104433"/>
                  </a:lnTo>
                  <a:lnTo>
                    <a:pt x="81020" y="98181"/>
                  </a:lnTo>
                  <a:lnTo>
                    <a:pt x="96650" y="90398"/>
                  </a:lnTo>
                  <a:lnTo>
                    <a:pt x="105964" y="84146"/>
                  </a:lnTo>
                  <a:lnTo>
                    <a:pt x="112216" y="76363"/>
                  </a:lnTo>
                  <a:lnTo>
                    <a:pt x="116874" y="67049"/>
                  </a:lnTo>
                  <a:lnTo>
                    <a:pt x="120000" y="59202"/>
                  </a:lnTo>
                  <a:lnTo>
                    <a:pt x="120000" y="49888"/>
                  </a:lnTo>
                  <a:lnTo>
                    <a:pt x="120000" y="40510"/>
                  </a:lnTo>
                  <a:lnTo>
                    <a:pt x="116874" y="31196"/>
                  </a:lnTo>
                  <a:lnTo>
                    <a:pt x="112216" y="23413"/>
                  </a:lnTo>
                  <a:lnTo>
                    <a:pt x="105964" y="15629"/>
                  </a:lnTo>
                  <a:lnTo>
                    <a:pt x="98181" y="9377"/>
                  </a:lnTo>
                  <a:lnTo>
                    <a:pt x="90398" y="4720"/>
                  </a:lnTo>
                  <a:lnTo>
                    <a:pt x="81020" y="1594"/>
                  </a:lnTo>
                  <a:lnTo>
                    <a:pt x="717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1250" y="4634875"/>
              <a:ext cx="47049" cy="47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765" y="63"/>
                  </a:moveTo>
                  <a:lnTo>
                    <a:pt x="52986" y="3124"/>
                  </a:lnTo>
                  <a:lnTo>
                    <a:pt x="43613" y="7842"/>
                  </a:lnTo>
                  <a:lnTo>
                    <a:pt x="35834" y="14027"/>
                  </a:lnTo>
                  <a:lnTo>
                    <a:pt x="29649" y="23400"/>
                  </a:lnTo>
                  <a:lnTo>
                    <a:pt x="21806" y="38958"/>
                  </a:lnTo>
                  <a:lnTo>
                    <a:pt x="15621" y="56110"/>
                  </a:lnTo>
                  <a:lnTo>
                    <a:pt x="10903" y="73198"/>
                  </a:lnTo>
                  <a:lnTo>
                    <a:pt x="1594" y="105908"/>
                  </a:lnTo>
                  <a:lnTo>
                    <a:pt x="63" y="119936"/>
                  </a:lnTo>
                  <a:lnTo>
                    <a:pt x="12497" y="116811"/>
                  </a:lnTo>
                  <a:lnTo>
                    <a:pt x="45207" y="109032"/>
                  </a:lnTo>
                  <a:lnTo>
                    <a:pt x="63889" y="102848"/>
                  </a:lnTo>
                  <a:lnTo>
                    <a:pt x="81041" y="96599"/>
                  </a:lnTo>
                  <a:lnTo>
                    <a:pt x="95005" y="90350"/>
                  </a:lnTo>
                  <a:lnTo>
                    <a:pt x="104378" y="82571"/>
                  </a:lnTo>
                  <a:lnTo>
                    <a:pt x="110626" y="74792"/>
                  </a:lnTo>
                  <a:lnTo>
                    <a:pt x="115281" y="67013"/>
                  </a:lnTo>
                  <a:lnTo>
                    <a:pt x="118405" y="57640"/>
                  </a:lnTo>
                  <a:lnTo>
                    <a:pt x="119936" y="48331"/>
                  </a:lnTo>
                  <a:lnTo>
                    <a:pt x="118405" y="38958"/>
                  </a:lnTo>
                  <a:lnTo>
                    <a:pt x="115281" y="29649"/>
                  </a:lnTo>
                  <a:lnTo>
                    <a:pt x="110626" y="21870"/>
                  </a:lnTo>
                  <a:lnTo>
                    <a:pt x="104378" y="14027"/>
                  </a:lnTo>
                  <a:lnTo>
                    <a:pt x="96599" y="7842"/>
                  </a:lnTo>
                  <a:lnTo>
                    <a:pt x="88820" y="3124"/>
                  </a:lnTo>
                  <a:lnTo>
                    <a:pt x="79447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Shape 219"/>
          <p:cNvSpPr txBox="1"/>
          <p:nvPr/>
        </p:nvSpPr>
        <p:spPr>
          <a:xfrm rot="-1524329">
            <a:off x="-49406" y="552799"/>
            <a:ext cx="2660273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1762"/>
          </a:xfrm>
        </p:spPr>
        <p:txBody>
          <a:bodyPr/>
          <a:lstStyle/>
          <a:p>
            <a:pPr eaLnBrk="1" hangingPunct="1"/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400" b="1" dirty="0" smtClean="0">
                <a:latin typeface="Comic Sans MS" pitchFamily="66" charset="0"/>
              </a:rPr>
              <a:t>Il Niccolò Machiavelli, dislocato su tre sedi, nasce a Roma nel 2000, ma ha alle sue spalle una lunga tradizione.</a:t>
            </a:r>
            <a:r>
              <a:rPr lang="it-IT" sz="2800" b="1" dirty="0" smtClean="0">
                <a:latin typeface="Comic Sans MS" pitchFamily="66" charset="0"/>
              </a:rPr>
              <a:t/>
            </a:r>
            <a:br>
              <a:rPr lang="it-IT" sz="2800" b="1" dirty="0" smtClean="0">
                <a:latin typeface="Comic Sans MS" pitchFamily="66" charset="0"/>
              </a:rPr>
            </a:br>
            <a:r>
              <a:rPr lang="it-IT" sz="2800" dirty="0" smtClean="0">
                <a:latin typeface="Comic Sans MS" pitchFamily="66" charset="0"/>
              </a:rPr>
              <a:t>     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it-IT" sz="2000" dirty="0" smtClean="0">
                <a:latin typeface="Comic Sans MS" pitchFamily="66" charset="0"/>
              </a:rPr>
              <a:t>                      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/>
              <a:t>      </a:t>
            </a:r>
            <a:endParaRPr lang="it-IT" sz="1200" dirty="0" smtClean="0"/>
          </a:p>
        </p:txBody>
      </p:sp>
      <p:pic>
        <p:nvPicPr>
          <p:cNvPr id="28676" name="Picture 7" descr="supporto conico, giorno, ic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2" y="5848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supporto conico, giorno, ic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8483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supporto conico, giorno, ic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715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914401" y="1143001"/>
          <a:ext cx="7391400" cy="557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343400"/>
              </a:tblGrid>
              <a:tr h="179402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L’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Istituto Magistrale </a:t>
                      </a:r>
                      <a:r>
                        <a:rPr lang="it-IT" sz="1800" b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Oriani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che fin dal 1936 ha avuto sede nell’edificio di  piazza Indipendenza 7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18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18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79402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50000"/>
                        </a:lnSpc>
                      </a:pPr>
                      <a:r>
                        <a:rPr lang="it-IT" sz="1800" b="1" dirty="0" smtClean="0">
                          <a:latin typeface="Comic Sans MS" pitchFamily="66" charset="0"/>
                        </a:rPr>
                        <a:t>Il Liceo classico Gaio </a:t>
                      </a:r>
                      <a:r>
                        <a:rPr lang="it-IT" sz="1800" b="1" dirty="0" err="1" smtClean="0">
                          <a:latin typeface="Comic Sans MS" pitchFamily="66" charset="0"/>
                        </a:rPr>
                        <a:t>Lucilio</a:t>
                      </a:r>
                      <a:r>
                        <a:rPr lang="it-IT" sz="1800" b="1" dirty="0" smtClean="0">
                          <a:latin typeface="Comic Sans MS" pitchFamily="66" charset="0"/>
                        </a:rPr>
                        <a:t> con sede in via dei Sabelli 86   (nello storico quartiere di San Lorenzo).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1800" dirty="0" smtClean="0">
                        <a:latin typeface="Comic Sans MS" pitchFamily="66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180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89398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omic Sans MS" pitchFamily="66" charset="0"/>
                        </a:rPr>
                        <a:t>A queste due sedi si è poi aggiunta la sede di via Giovanni da Procida 16 per far fronte alle crescenti richieste di iscrizioni.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it-IT" sz="180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magine 9" descr="machiavelli_apert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1219200"/>
            <a:ext cx="2057400" cy="1447800"/>
          </a:xfrm>
          <a:prstGeom prst="rect">
            <a:avLst/>
          </a:prstGeom>
        </p:spPr>
      </p:pic>
      <p:pic>
        <p:nvPicPr>
          <p:cNvPr id="12" name="Picture 2" descr="C:\Users\Utente\Desktop\foto sabelli addrizz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124200"/>
            <a:ext cx="2057400" cy="1447800"/>
          </a:xfrm>
          <a:prstGeom prst="rect">
            <a:avLst/>
          </a:prstGeom>
          <a:noFill/>
        </p:spPr>
      </p:pic>
      <p:pic>
        <p:nvPicPr>
          <p:cNvPr id="13" name="Immagine 12" descr="proci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3" y="4876800"/>
            <a:ext cx="2358638" cy="1524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 </a:t>
            </a:r>
            <a:r>
              <a:rPr lang="it-IT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92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</a:t>
            </a:r>
            <a:r>
              <a:rPr lang="it-IT" b="1" dirty="0"/>
              <a:t>culturali o campi scuola all’estero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it-IT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dirty="0">
                <a:solidFill>
                  <a:srgbClr val="FF0000"/>
                </a:solidFill>
              </a:rPr>
              <a:t>2019- 2020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solidFill>
                  <a:srgbClr val="FF0000"/>
                </a:solidFill>
              </a:rPr>
              <a:t> - </a:t>
            </a:r>
            <a:r>
              <a:rPr lang="it-IT" b="1" dirty="0">
                <a:solidFill>
                  <a:schemeClr val="tx1"/>
                </a:solidFill>
              </a:rPr>
              <a:t>Stage culturale a Londra (5 notti)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solidFill>
                  <a:schemeClr val="tx1"/>
                </a:solidFill>
              </a:rPr>
              <a:t>- Campo scuola: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b="1" dirty="0">
                <a:solidFill>
                  <a:schemeClr val="tx1"/>
                </a:solidFill>
              </a:rPr>
              <a:t>(4 notti) Strasburgo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1155"/>
            <a:ext cx="4038599" cy="3620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214"/>
          <p:cNvGrpSpPr/>
          <p:nvPr/>
        </p:nvGrpSpPr>
        <p:grpSpPr>
          <a:xfrm>
            <a:off x="7418073" y="409988"/>
            <a:ext cx="1008108" cy="654923"/>
            <a:chOff x="570875" y="4322250"/>
            <a:chExt cx="443299" cy="443324"/>
          </a:xfrm>
        </p:grpSpPr>
        <p:sp>
          <p:nvSpPr>
            <p:cNvPr id="215" name="Shape 215"/>
            <p:cNvSpPr/>
            <p:nvPr/>
          </p:nvSpPr>
          <p:spPr>
            <a:xfrm>
              <a:off x="570875" y="4322250"/>
              <a:ext cx="443299" cy="443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592" y="18352"/>
                  </a:moveTo>
                  <a:lnTo>
                    <a:pt x="89912" y="18514"/>
                  </a:lnTo>
                  <a:lnTo>
                    <a:pt x="91400" y="18846"/>
                  </a:lnTo>
                  <a:lnTo>
                    <a:pt x="92727" y="19340"/>
                  </a:lnTo>
                  <a:lnTo>
                    <a:pt x="93884" y="20003"/>
                  </a:lnTo>
                  <a:lnTo>
                    <a:pt x="95204" y="20666"/>
                  </a:lnTo>
                  <a:lnTo>
                    <a:pt x="96361" y="21492"/>
                  </a:lnTo>
                  <a:lnTo>
                    <a:pt x="97518" y="22486"/>
                  </a:lnTo>
                  <a:lnTo>
                    <a:pt x="98506" y="23637"/>
                  </a:lnTo>
                  <a:lnTo>
                    <a:pt x="99339" y="24794"/>
                  </a:lnTo>
                  <a:lnTo>
                    <a:pt x="99995" y="26120"/>
                  </a:lnTo>
                  <a:lnTo>
                    <a:pt x="100658" y="27277"/>
                  </a:lnTo>
                  <a:lnTo>
                    <a:pt x="101152" y="28597"/>
                  </a:lnTo>
                  <a:lnTo>
                    <a:pt x="101484" y="30086"/>
                  </a:lnTo>
                  <a:lnTo>
                    <a:pt x="101653" y="31405"/>
                  </a:lnTo>
                  <a:lnTo>
                    <a:pt x="101653" y="32894"/>
                  </a:lnTo>
                  <a:lnTo>
                    <a:pt x="101653" y="34220"/>
                  </a:lnTo>
                  <a:lnTo>
                    <a:pt x="101484" y="35540"/>
                  </a:lnTo>
                  <a:lnTo>
                    <a:pt x="101152" y="37029"/>
                  </a:lnTo>
                  <a:lnTo>
                    <a:pt x="100658" y="38348"/>
                  </a:lnTo>
                  <a:lnTo>
                    <a:pt x="99995" y="39506"/>
                  </a:lnTo>
                  <a:lnTo>
                    <a:pt x="99339" y="40825"/>
                  </a:lnTo>
                  <a:lnTo>
                    <a:pt x="98506" y="41982"/>
                  </a:lnTo>
                  <a:lnTo>
                    <a:pt x="97518" y="43139"/>
                  </a:lnTo>
                  <a:lnTo>
                    <a:pt x="90906" y="49588"/>
                  </a:lnTo>
                  <a:lnTo>
                    <a:pt x="90081" y="50252"/>
                  </a:lnTo>
                  <a:lnTo>
                    <a:pt x="89255" y="50746"/>
                  </a:lnTo>
                  <a:lnTo>
                    <a:pt x="88260" y="51077"/>
                  </a:lnTo>
                  <a:lnTo>
                    <a:pt x="87103" y="51240"/>
                  </a:lnTo>
                  <a:lnTo>
                    <a:pt x="86115" y="51077"/>
                  </a:lnTo>
                  <a:lnTo>
                    <a:pt x="85120" y="50746"/>
                  </a:lnTo>
                  <a:lnTo>
                    <a:pt x="84295" y="50252"/>
                  </a:lnTo>
                  <a:lnTo>
                    <a:pt x="83469" y="49588"/>
                  </a:lnTo>
                  <a:lnTo>
                    <a:pt x="70415" y="36528"/>
                  </a:lnTo>
                  <a:lnTo>
                    <a:pt x="69751" y="35702"/>
                  </a:lnTo>
                  <a:lnTo>
                    <a:pt x="69257" y="34877"/>
                  </a:lnTo>
                  <a:lnTo>
                    <a:pt x="68926" y="33889"/>
                  </a:lnTo>
                  <a:lnTo>
                    <a:pt x="68757" y="32894"/>
                  </a:lnTo>
                  <a:lnTo>
                    <a:pt x="68926" y="31737"/>
                  </a:lnTo>
                  <a:lnTo>
                    <a:pt x="69257" y="30749"/>
                  </a:lnTo>
                  <a:lnTo>
                    <a:pt x="69751" y="29923"/>
                  </a:lnTo>
                  <a:lnTo>
                    <a:pt x="70415" y="29091"/>
                  </a:lnTo>
                  <a:lnTo>
                    <a:pt x="76857" y="22486"/>
                  </a:lnTo>
                  <a:lnTo>
                    <a:pt x="78014" y="21492"/>
                  </a:lnTo>
                  <a:lnTo>
                    <a:pt x="79172" y="20666"/>
                  </a:lnTo>
                  <a:lnTo>
                    <a:pt x="80491" y="20003"/>
                  </a:lnTo>
                  <a:lnTo>
                    <a:pt x="81648" y="19340"/>
                  </a:lnTo>
                  <a:lnTo>
                    <a:pt x="82975" y="18846"/>
                  </a:lnTo>
                  <a:lnTo>
                    <a:pt x="84464" y="18514"/>
                  </a:lnTo>
                  <a:lnTo>
                    <a:pt x="85783" y="18352"/>
                  </a:lnTo>
                  <a:close/>
                  <a:moveTo>
                    <a:pt x="56690" y="60003"/>
                  </a:moveTo>
                  <a:lnTo>
                    <a:pt x="57353" y="60165"/>
                  </a:lnTo>
                  <a:lnTo>
                    <a:pt x="57847" y="60328"/>
                  </a:lnTo>
                  <a:lnTo>
                    <a:pt x="58511" y="60659"/>
                  </a:lnTo>
                  <a:lnTo>
                    <a:pt x="59005" y="60991"/>
                  </a:lnTo>
                  <a:lnTo>
                    <a:pt x="59336" y="61485"/>
                  </a:lnTo>
                  <a:lnTo>
                    <a:pt x="59668" y="62148"/>
                  </a:lnTo>
                  <a:lnTo>
                    <a:pt x="59830" y="62642"/>
                  </a:lnTo>
                  <a:lnTo>
                    <a:pt x="60000" y="63305"/>
                  </a:lnTo>
                  <a:lnTo>
                    <a:pt x="59830" y="63968"/>
                  </a:lnTo>
                  <a:lnTo>
                    <a:pt x="59668" y="64625"/>
                  </a:lnTo>
                  <a:lnTo>
                    <a:pt x="59336" y="65126"/>
                  </a:lnTo>
                  <a:lnTo>
                    <a:pt x="59005" y="65620"/>
                  </a:lnTo>
                  <a:lnTo>
                    <a:pt x="41815" y="82808"/>
                  </a:lnTo>
                  <a:lnTo>
                    <a:pt x="41321" y="83302"/>
                  </a:lnTo>
                  <a:lnTo>
                    <a:pt x="40827" y="83633"/>
                  </a:lnTo>
                  <a:lnTo>
                    <a:pt x="40164" y="83796"/>
                  </a:lnTo>
                  <a:lnTo>
                    <a:pt x="38845" y="83796"/>
                  </a:lnTo>
                  <a:lnTo>
                    <a:pt x="38181" y="83633"/>
                  </a:lnTo>
                  <a:lnTo>
                    <a:pt x="37687" y="83302"/>
                  </a:lnTo>
                  <a:lnTo>
                    <a:pt x="37193" y="82808"/>
                  </a:lnTo>
                  <a:lnTo>
                    <a:pt x="36692" y="82314"/>
                  </a:lnTo>
                  <a:lnTo>
                    <a:pt x="36361" y="81813"/>
                  </a:lnTo>
                  <a:lnTo>
                    <a:pt x="36198" y="81157"/>
                  </a:lnTo>
                  <a:lnTo>
                    <a:pt x="36198" y="80493"/>
                  </a:lnTo>
                  <a:lnTo>
                    <a:pt x="36198" y="79830"/>
                  </a:lnTo>
                  <a:lnTo>
                    <a:pt x="36361" y="79174"/>
                  </a:lnTo>
                  <a:lnTo>
                    <a:pt x="36692" y="78673"/>
                  </a:lnTo>
                  <a:lnTo>
                    <a:pt x="37193" y="78179"/>
                  </a:lnTo>
                  <a:lnTo>
                    <a:pt x="54383" y="60991"/>
                  </a:lnTo>
                  <a:lnTo>
                    <a:pt x="54877" y="60659"/>
                  </a:lnTo>
                  <a:lnTo>
                    <a:pt x="55371" y="60328"/>
                  </a:lnTo>
                  <a:lnTo>
                    <a:pt x="56034" y="60165"/>
                  </a:lnTo>
                  <a:lnTo>
                    <a:pt x="56690" y="60003"/>
                  </a:lnTo>
                  <a:close/>
                  <a:moveTo>
                    <a:pt x="100327" y="6"/>
                  </a:moveTo>
                  <a:lnTo>
                    <a:pt x="96692" y="169"/>
                  </a:lnTo>
                  <a:lnTo>
                    <a:pt x="93058" y="338"/>
                  </a:lnTo>
                  <a:lnTo>
                    <a:pt x="89418" y="832"/>
                  </a:lnTo>
                  <a:lnTo>
                    <a:pt x="85783" y="1657"/>
                  </a:lnTo>
                  <a:lnTo>
                    <a:pt x="82312" y="2483"/>
                  </a:lnTo>
                  <a:lnTo>
                    <a:pt x="79009" y="3640"/>
                  </a:lnTo>
                  <a:lnTo>
                    <a:pt x="76032" y="5129"/>
                  </a:lnTo>
                  <a:lnTo>
                    <a:pt x="74543" y="5792"/>
                  </a:lnTo>
                  <a:lnTo>
                    <a:pt x="73385" y="6780"/>
                  </a:lnTo>
                  <a:lnTo>
                    <a:pt x="72066" y="7606"/>
                  </a:lnTo>
                  <a:lnTo>
                    <a:pt x="71071" y="8600"/>
                  </a:lnTo>
                  <a:lnTo>
                    <a:pt x="37518" y="42151"/>
                  </a:lnTo>
                  <a:lnTo>
                    <a:pt x="2646" y="42151"/>
                  </a:lnTo>
                  <a:lnTo>
                    <a:pt x="1658" y="42314"/>
                  </a:lnTo>
                  <a:lnTo>
                    <a:pt x="994" y="42483"/>
                  </a:lnTo>
                  <a:lnTo>
                    <a:pt x="331" y="42815"/>
                  </a:lnTo>
                  <a:lnTo>
                    <a:pt x="0" y="43309"/>
                  </a:lnTo>
                  <a:lnTo>
                    <a:pt x="0" y="43803"/>
                  </a:lnTo>
                  <a:lnTo>
                    <a:pt x="169" y="44466"/>
                  </a:lnTo>
                  <a:lnTo>
                    <a:pt x="500" y="45122"/>
                  </a:lnTo>
                  <a:lnTo>
                    <a:pt x="1157" y="45954"/>
                  </a:lnTo>
                  <a:lnTo>
                    <a:pt x="17520" y="62148"/>
                  </a:lnTo>
                  <a:lnTo>
                    <a:pt x="15375" y="64300"/>
                  </a:lnTo>
                  <a:lnTo>
                    <a:pt x="6449" y="65951"/>
                  </a:lnTo>
                  <a:lnTo>
                    <a:pt x="5454" y="66283"/>
                  </a:lnTo>
                  <a:lnTo>
                    <a:pt x="4628" y="66608"/>
                  </a:lnTo>
                  <a:lnTo>
                    <a:pt x="4134" y="67271"/>
                  </a:lnTo>
                  <a:lnTo>
                    <a:pt x="3803" y="67765"/>
                  </a:lnTo>
                  <a:lnTo>
                    <a:pt x="3803" y="68428"/>
                  </a:lnTo>
                  <a:lnTo>
                    <a:pt x="3965" y="69253"/>
                  </a:lnTo>
                  <a:lnTo>
                    <a:pt x="4297" y="69917"/>
                  </a:lnTo>
                  <a:lnTo>
                    <a:pt x="4960" y="70742"/>
                  </a:lnTo>
                  <a:lnTo>
                    <a:pt x="49253" y="115032"/>
                  </a:lnTo>
                  <a:lnTo>
                    <a:pt x="50085" y="115696"/>
                  </a:lnTo>
                  <a:lnTo>
                    <a:pt x="50742" y="116027"/>
                  </a:lnTo>
                  <a:lnTo>
                    <a:pt x="51567" y="116190"/>
                  </a:lnTo>
                  <a:lnTo>
                    <a:pt x="52230" y="116190"/>
                  </a:lnTo>
                  <a:lnTo>
                    <a:pt x="52725" y="115865"/>
                  </a:lnTo>
                  <a:lnTo>
                    <a:pt x="53388" y="115364"/>
                  </a:lnTo>
                  <a:lnTo>
                    <a:pt x="53719" y="114538"/>
                  </a:lnTo>
                  <a:lnTo>
                    <a:pt x="54051" y="113551"/>
                  </a:lnTo>
                  <a:lnTo>
                    <a:pt x="55702" y="104625"/>
                  </a:lnTo>
                  <a:lnTo>
                    <a:pt x="57847" y="102473"/>
                  </a:lnTo>
                  <a:lnTo>
                    <a:pt x="74049" y="118836"/>
                  </a:lnTo>
                  <a:lnTo>
                    <a:pt x="74874" y="119499"/>
                  </a:lnTo>
                  <a:lnTo>
                    <a:pt x="75538" y="119830"/>
                  </a:lnTo>
                  <a:lnTo>
                    <a:pt x="76194" y="119993"/>
                  </a:lnTo>
                  <a:lnTo>
                    <a:pt x="76695" y="119993"/>
                  </a:lnTo>
                  <a:lnTo>
                    <a:pt x="77189" y="119661"/>
                  </a:lnTo>
                  <a:lnTo>
                    <a:pt x="77520" y="119005"/>
                  </a:lnTo>
                  <a:lnTo>
                    <a:pt x="77683" y="118342"/>
                  </a:lnTo>
                  <a:lnTo>
                    <a:pt x="77852" y="117347"/>
                  </a:lnTo>
                  <a:lnTo>
                    <a:pt x="77852" y="82476"/>
                  </a:lnTo>
                  <a:lnTo>
                    <a:pt x="111398" y="48925"/>
                  </a:lnTo>
                  <a:lnTo>
                    <a:pt x="112393" y="47937"/>
                  </a:lnTo>
                  <a:lnTo>
                    <a:pt x="113219" y="46611"/>
                  </a:lnTo>
                  <a:lnTo>
                    <a:pt x="114213" y="45291"/>
                  </a:lnTo>
                  <a:lnTo>
                    <a:pt x="114870" y="43972"/>
                  </a:lnTo>
                  <a:lnTo>
                    <a:pt x="116359" y="40994"/>
                  </a:lnTo>
                  <a:lnTo>
                    <a:pt x="117516" y="37685"/>
                  </a:lnTo>
                  <a:lnTo>
                    <a:pt x="118341" y="34220"/>
                  </a:lnTo>
                  <a:lnTo>
                    <a:pt x="119167" y="30580"/>
                  </a:lnTo>
                  <a:lnTo>
                    <a:pt x="119668" y="26946"/>
                  </a:lnTo>
                  <a:lnTo>
                    <a:pt x="119830" y="23312"/>
                  </a:lnTo>
                  <a:lnTo>
                    <a:pt x="119993" y="19671"/>
                  </a:lnTo>
                  <a:lnTo>
                    <a:pt x="119993" y="16369"/>
                  </a:lnTo>
                  <a:lnTo>
                    <a:pt x="119830" y="13229"/>
                  </a:lnTo>
                  <a:lnTo>
                    <a:pt x="119499" y="10252"/>
                  </a:lnTo>
                  <a:lnTo>
                    <a:pt x="119005" y="7775"/>
                  </a:lnTo>
                  <a:lnTo>
                    <a:pt x="118511" y="5623"/>
                  </a:lnTo>
                  <a:lnTo>
                    <a:pt x="117847" y="3972"/>
                  </a:lnTo>
                  <a:lnTo>
                    <a:pt x="117353" y="3309"/>
                  </a:lnTo>
                  <a:lnTo>
                    <a:pt x="117022" y="2984"/>
                  </a:lnTo>
                  <a:lnTo>
                    <a:pt x="116690" y="2652"/>
                  </a:lnTo>
                  <a:lnTo>
                    <a:pt x="116027" y="2151"/>
                  </a:lnTo>
                  <a:lnTo>
                    <a:pt x="114376" y="1495"/>
                  </a:lnTo>
                  <a:lnTo>
                    <a:pt x="112230" y="1001"/>
                  </a:lnTo>
                  <a:lnTo>
                    <a:pt x="109747" y="500"/>
                  </a:lnTo>
                  <a:lnTo>
                    <a:pt x="106776" y="169"/>
                  </a:lnTo>
                  <a:lnTo>
                    <a:pt x="103636" y="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01" y="40"/>
                  </a:moveTo>
                  <a:lnTo>
                    <a:pt x="76002" y="1023"/>
                  </a:lnTo>
                  <a:lnTo>
                    <a:pt x="69004" y="3028"/>
                  </a:lnTo>
                  <a:lnTo>
                    <a:pt x="62005" y="6016"/>
                  </a:lnTo>
                  <a:lnTo>
                    <a:pt x="56030" y="11009"/>
                  </a:lnTo>
                  <a:lnTo>
                    <a:pt x="50013" y="20013"/>
                  </a:lnTo>
                  <a:lnTo>
                    <a:pt x="41009" y="34010"/>
                  </a:lnTo>
                  <a:lnTo>
                    <a:pt x="23042" y="71009"/>
                  </a:lnTo>
                  <a:lnTo>
                    <a:pt x="7039" y="104979"/>
                  </a:lnTo>
                  <a:lnTo>
                    <a:pt x="40" y="120000"/>
                  </a:lnTo>
                  <a:lnTo>
                    <a:pt x="40" y="120000"/>
                  </a:lnTo>
                  <a:lnTo>
                    <a:pt x="15020" y="113001"/>
                  </a:lnTo>
                  <a:lnTo>
                    <a:pt x="49031" y="96998"/>
                  </a:lnTo>
                  <a:lnTo>
                    <a:pt x="85989" y="78990"/>
                  </a:lnTo>
                  <a:lnTo>
                    <a:pt x="99986" y="69986"/>
                  </a:lnTo>
                  <a:lnTo>
                    <a:pt x="108990" y="64010"/>
                  </a:lnTo>
                  <a:lnTo>
                    <a:pt x="113983" y="57994"/>
                  </a:lnTo>
                  <a:lnTo>
                    <a:pt x="116971" y="50995"/>
                  </a:lnTo>
                  <a:lnTo>
                    <a:pt x="118976" y="43997"/>
                  </a:lnTo>
                  <a:lnTo>
                    <a:pt x="120000" y="36998"/>
                  </a:lnTo>
                  <a:lnTo>
                    <a:pt x="118976" y="30000"/>
                  </a:lnTo>
                  <a:lnTo>
                    <a:pt x="116971" y="23001"/>
                  </a:lnTo>
                  <a:lnTo>
                    <a:pt x="113983" y="17025"/>
                  </a:lnTo>
                  <a:lnTo>
                    <a:pt x="108990" y="11009"/>
                  </a:lnTo>
                  <a:lnTo>
                    <a:pt x="103015" y="6016"/>
                  </a:lnTo>
                  <a:lnTo>
                    <a:pt x="96998" y="3028"/>
                  </a:lnTo>
                  <a:lnTo>
                    <a:pt x="90000" y="1023"/>
                  </a:lnTo>
                  <a:lnTo>
                    <a:pt x="83001" y="4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706" y="0"/>
                  </a:moveTo>
                  <a:lnTo>
                    <a:pt x="62328" y="1594"/>
                  </a:lnTo>
                  <a:lnTo>
                    <a:pt x="53014" y="4720"/>
                  </a:lnTo>
                  <a:lnTo>
                    <a:pt x="45231" y="9377"/>
                  </a:lnTo>
                  <a:lnTo>
                    <a:pt x="37384" y="15629"/>
                  </a:lnTo>
                  <a:lnTo>
                    <a:pt x="29601" y="24944"/>
                  </a:lnTo>
                  <a:lnTo>
                    <a:pt x="23413" y="38979"/>
                  </a:lnTo>
                  <a:lnTo>
                    <a:pt x="17161" y="56140"/>
                  </a:lnTo>
                  <a:lnTo>
                    <a:pt x="10909" y="74832"/>
                  </a:lnTo>
                  <a:lnTo>
                    <a:pt x="3125" y="107559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4035" y="118468"/>
                  </a:lnTo>
                  <a:lnTo>
                    <a:pt x="46762" y="109090"/>
                  </a:lnTo>
                  <a:lnTo>
                    <a:pt x="63923" y="104433"/>
                  </a:lnTo>
                  <a:lnTo>
                    <a:pt x="81020" y="98181"/>
                  </a:lnTo>
                  <a:lnTo>
                    <a:pt x="96650" y="90398"/>
                  </a:lnTo>
                  <a:lnTo>
                    <a:pt x="105964" y="84146"/>
                  </a:lnTo>
                  <a:lnTo>
                    <a:pt x="112216" y="76363"/>
                  </a:lnTo>
                  <a:lnTo>
                    <a:pt x="116874" y="67049"/>
                  </a:lnTo>
                  <a:lnTo>
                    <a:pt x="120000" y="59202"/>
                  </a:lnTo>
                  <a:lnTo>
                    <a:pt x="120000" y="49888"/>
                  </a:lnTo>
                  <a:lnTo>
                    <a:pt x="120000" y="40510"/>
                  </a:lnTo>
                  <a:lnTo>
                    <a:pt x="116874" y="31196"/>
                  </a:lnTo>
                  <a:lnTo>
                    <a:pt x="112216" y="23413"/>
                  </a:lnTo>
                  <a:lnTo>
                    <a:pt x="105964" y="15629"/>
                  </a:lnTo>
                  <a:lnTo>
                    <a:pt x="98181" y="9377"/>
                  </a:lnTo>
                  <a:lnTo>
                    <a:pt x="90398" y="4720"/>
                  </a:lnTo>
                  <a:lnTo>
                    <a:pt x="81020" y="1594"/>
                  </a:lnTo>
                  <a:lnTo>
                    <a:pt x="7170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1250" y="4634875"/>
              <a:ext cx="47049" cy="47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765" y="63"/>
                  </a:moveTo>
                  <a:lnTo>
                    <a:pt x="52986" y="3124"/>
                  </a:lnTo>
                  <a:lnTo>
                    <a:pt x="43613" y="7842"/>
                  </a:lnTo>
                  <a:lnTo>
                    <a:pt x="35834" y="14027"/>
                  </a:lnTo>
                  <a:lnTo>
                    <a:pt x="29649" y="23400"/>
                  </a:lnTo>
                  <a:lnTo>
                    <a:pt x="21806" y="38958"/>
                  </a:lnTo>
                  <a:lnTo>
                    <a:pt x="15621" y="56110"/>
                  </a:lnTo>
                  <a:lnTo>
                    <a:pt x="10903" y="73198"/>
                  </a:lnTo>
                  <a:lnTo>
                    <a:pt x="1594" y="105908"/>
                  </a:lnTo>
                  <a:lnTo>
                    <a:pt x="63" y="119936"/>
                  </a:lnTo>
                  <a:lnTo>
                    <a:pt x="12497" y="116811"/>
                  </a:lnTo>
                  <a:lnTo>
                    <a:pt x="45207" y="109032"/>
                  </a:lnTo>
                  <a:lnTo>
                    <a:pt x="63889" y="102848"/>
                  </a:lnTo>
                  <a:lnTo>
                    <a:pt x="81041" y="96599"/>
                  </a:lnTo>
                  <a:lnTo>
                    <a:pt x="95005" y="90350"/>
                  </a:lnTo>
                  <a:lnTo>
                    <a:pt x="104378" y="82571"/>
                  </a:lnTo>
                  <a:lnTo>
                    <a:pt x="110626" y="74792"/>
                  </a:lnTo>
                  <a:lnTo>
                    <a:pt x="115281" y="67013"/>
                  </a:lnTo>
                  <a:lnTo>
                    <a:pt x="118405" y="57640"/>
                  </a:lnTo>
                  <a:lnTo>
                    <a:pt x="119936" y="48331"/>
                  </a:lnTo>
                  <a:lnTo>
                    <a:pt x="118405" y="38958"/>
                  </a:lnTo>
                  <a:lnTo>
                    <a:pt x="115281" y="29649"/>
                  </a:lnTo>
                  <a:lnTo>
                    <a:pt x="110626" y="21870"/>
                  </a:lnTo>
                  <a:lnTo>
                    <a:pt x="104378" y="14027"/>
                  </a:lnTo>
                  <a:lnTo>
                    <a:pt x="96599" y="7842"/>
                  </a:lnTo>
                  <a:lnTo>
                    <a:pt x="88820" y="3124"/>
                  </a:lnTo>
                  <a:lnTo>
                    <a:pt x="79447" y="63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Shape 219"/>
          <p:cNvSpPr txBox="1"/>
          <p:nvPr/>
        </p:nvSpPr>
        <p:spPr>
          <a:xfrm rot="-1524329">
            <a:off x="-49406" y="552799"/>
            <a:ext cx="2660273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 premio: STRASBURGO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2800" dirty="0">
                <a:solidFill>
                  <a:srgbClr val="FF0000"/>
                </a:solidFill>
              </a:rPr>
              <a:t>11 alunni e 1 docente</a:t>
            </a:r>
            <a:r>
              <a:rPr lang="it-IT" sz="2800" dirty="0"/>
              <a:t> partecipano 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una seduta del Parlamento Europeo        [</a:t>
            </a:r>
            <a:r>
              <a:rPr lang="it-IT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Euroscola</a:t>
            </a: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            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 descr="bandiera dell'Unione europea in forma di cuore">
            <a:hlinkClick r:id="rId3"/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5867069"/>
            <a:ext cx="1115615" cy="99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 descr="bandiera dell'Unione europea in forma di cuore">
            <a:hlinkClick r:id="rId3"/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172400" y="0"/>
            <a:ext cx="971599" cy="86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 descr="pleniere_PE_Sc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67008" y="3114739"/>
            <a:ext cx="3886200" cy="24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/>
          <p:nvPr/>
        </p:nvSpPr>
        <p:spPr>
          <a:xfrm rot="-1524329">
            <a:off x="-105716" y="434238"/>
            <a:ext cx="2660273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Mobilità premio: Move2learn 2018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3575" y="1600200"/>
            <a:ext cx="4824600" cy="492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it-IT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giugno 2018 una delegazione di </a:t>
            </a:r>
            <a:r>
              <a:rPr lang="it-IT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it-IT" dirty="0">
                <a:solidFill>
                  <a:srgbClr val="FF0000"/>
                </a:solidFill>
              </a:rPr>
              <a:t> alunni e 2 docenti </a:t>
            </a:r>
            <a:r>
              <a:rPr lang="it-IT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 reca a </a:t>
            </a:r>
            <a:r>
              <a:rPr lang="it-IT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Marl</a:t>
            </a:r>
            <a:r>
              <a:rPr lang="it-IT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Germania, </a:t>
            </a:r>
            <a:r>
              <a:rPr lang="it-IT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come</a:t>
            </a:r>
            <a:r>
              <a:rPr lang="it-IT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premio  </a:t>
            </a:r>
            <a:r>
              <a:rPr lang="it-IT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 il </a:t>
            </a:r>
            <a:r>
              <a:rPr lang="it-IT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Concorso Move2learn </a:t>
            </a:r>
            <a:r>
              <a:rPr lang="it-IT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promosso dalla</a:t>
            </a:r>
            <a:r>
              <a:rPr lang="it-IT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Commissione Europea </a:t>
            </a:r>
            <a:r>
              <a:rPr lang="it-IT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(riservato a progetti </a:t>
            </a:r>
            <a:r>
              <a:rPr lang="it-IT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eTwinning</a:t>
            </a:r>
            <a:r>
              <a:rPr lang="it-IT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t-IT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/>
          <p:nvPr/>
        </p:nvSpPr>
        <p:spPr>
          <a:xfrm rot="-1524329">
            <a:off x="-49407" y="552799"/>
            <a:ext cx="2660273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Internazionalizzazione</a:t>
            </a:r>
          </a:p>
        </p:txBody>
      </p:sp>
      <p:pic>
        <p:nvPicPr>
          <p:cNvPr id="7" name="Immagine 6" descr="move2learn-web-somedia-1024x5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608" y="3789040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pic>
        <p:nvPicPr>
          <p:cNvPr id="5" name="Immagine 4" descr="alternanza-scuola-lavor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3429000"/>
            <a:ext cx="7543800" cy="2438400"/>
          </a:xfrm>
          <a:prstGeom prst="rect">
            <a:avLst/>
          </a:prstGeom>
        </p:spPr>
      </p:pic>
      <p:pic>
        <p:nvPicPr>
          <p:cNvPr id="8" name="Immagine 7" descr="progaltern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4" y="5547947"/>
            <a:ext cx="3286125" cy="1310055"/>
          </a:xfrm>
          <a:prstGeom prst="rect">
            <a:avLst/>
          </a:prstGeom>
        </p:spPr>
      </p:pic>
      <p:pic>
        <p:nvPicPr>
          <p:cNvPr id="7" name="Immagine 6" descr="pcto ex asl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1" y="0"/>
            <a:ext cx="7543800" cy="3657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1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latin typeface="Comic Sans MS" pitchFamily="66" charset="0"/>
              </a:rPr>
              <a:t>Corsi di recupero </a:t>
            </a:r>
            <a:br>
              <a:rPr lang="it-IT" sz="4000" b="1" dirty="0" smtClean="0">
                <a:latin typeface="Comic Sans MS" pitchFamily="66" charset="0"/>
              </a:rPr>
            </a:br>
            <a:r>
              <a:rPr lang="it-IT" sz="4000" b="1" dirty="0" smtClean="0">
                <a:latin typeface="Comic Sans MS" pitchFamily="66" charset="0"/>
              </a:rPr>
              <a:t>… e potenziamento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00811"/>
            <a:ext cx="8229600" cy="4906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000" b="1" dirty="0" smtClean="0">
                <a:latin typeface="Comic Sans MS" pitchFamily="66" charset="0"/>
              </a:rPr>
              <a:t>Corso sulle tecniche di studio</a:t>
            </a:r>
            <a:endParaRPr lang="it-IT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000" b="1" dirty="0" smtClean="0"/>
              <a:t>esercizio dello studio</a:t>
            </a:r>
            <a:r>
              <a:rPr lang="it-IT" sz="2000" dirty="0" smtClean="0"/>
              <a:t>: memoria e apprendimento, educare la memoria, i tipi di memoria, il tempo dello studio; </a:t>
            </a:r>
            <a:r>
              <a:rPr lang="it-IT" sz="2000" b="1" dirty="0" smtClean="0"/>
              <a:t>discipline scolastiche e metodo di studio</a:t>
            </a:r>
            <a:r>
              <a:rPr lang="it-IT" sz="2000" dirty="0" smtClean="0"/>
              <a:t>: applicazione all’apprendimento, tipologia dello studio, procedure, regole e tecniche). </a:t>
            </a:r>
            <a:r>
              <a:rPr lang="it-IT" sz="2000" dirty="0" smtClean="0">
                <a:latin typeface="Comic Sans MS" pitchFamily="66" charset="0"/>
              </a:rPr>
              <a:t>. </a:t>
            </a:r>
            <a:endParaRPr lang="it-IT" sz="2000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000" b="1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000" b="1" dirty="0" smtClean="0">
                <a:latin typeface="Comic Sans MS" pitchFamily="66" charset="0"/>
              </a:rPr>
              <a:t>Attività di recupero, sostegno e potenziamento</a:t>
            </a:r>
            <a:endParaRPr lang="it-IT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La motivazione allo studio, pur essendo condizione necessaria per il successo scolastico, può, in alcuni casi, rivelarsi non sufficiente. Pertanto la scuola, al fine di garantire a tutti gli studenti la possibilità di conseguire gli obiettivi formativi prefissati, promuove le seguenti iniziative:</a:t>
            </a: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corsi di recupero in itinere</a:t>
            </a: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corsi di recupero, sostegno, potenziamento e approfondimento in orario curricolare</a:t>
            </a: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corsi di recupero pomeridiano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pic>
        <p:nvPicPr>
          <p:cNvPr id="71684" name="Picture 6" descr="u11208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" descr="C:\Users\Utente\AppData\Local\Microsoft\Windows\Temporary Internet Files\Content.IE5\Z762T09B\MC9000533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"/>
            <a:ext cx="167694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1" y="2209801"/>
            <a:ext cx="4343400" cy="4525962"/>
          </a:xfrm>
        </p:spPr>
        <p:txBody>
          <a:bodyPr/>
          <a:lstStyle/>
          <a:p>
            <a:pPr>
              <a:buFontTx/>
              <a:buNone/>
            </a:pPr>
            <a:r>
              <a:rPr lang="it-IT" dirty="0" smtClean="0"/>
              <a:t>   </a:t>
            </a:r>
            <a:r>
              <a:rPr lang="it-IT" sz="2400" dirty="0" smtClean="0">
                <a:latin typeface="Comic Sans MS" pitchFamily="66" charset="0"/>
              </a:rPr>
              <a:t>L’acronimo BES si  riferisce a situazioni di difficoltà e/o di svantaggio dell’alunno, più o meno transitorie che lo limitano nell’apprendimento e nello sviluppo.</a:t>
            </a:r>
          </a:p>
          <a:p>
            <a:pPr>
              <a:buFontTx/>
              <a:buNone/>
            </a:pPr>
            <a:r>
              <a:rPr lang="it-IT" dirty="0" smtClean="0">
                <a:latin typeface="Comic Sans MS" pitchFamily="66" charset="0"/>
              </a:rPr>
              <a:t>   </a:t>
            </a:r>
            <a:r>
              <a:rPr lang="it-IT" sz="2000" dirty="0" smtClean="0">
                <a:latin typeface="Comic Sans MS" pitchFamily="66" charset="0"/>
              </a:rPr>
              <a:t>Per ciascun alunno vale il principio della </a:t>
            </a:r>
            <a:r>
              <a:rPr lang="it-IT" sz="2000" dirty="0" smtClean="0">
                <a:solidFill>
                  <a:srgbClr val="FF0066"/>
                </a:solidFill>
                <a:latin typeface="Comic Sans MS" pitchFamily="66" charset="0"/>
              </a:rPr>
              <a:t>personalizzazione dell’insegnamento</a:t>
            </a:r>
            <a:r>
              <a:rPr lang="it-IT" sz="2000" dirty="0" smtClean="0">
                <a:latin typeface="Comic Sans MS" pitchFamily="66" charset="0"/>
              </a:rPr>
              <a:t>, sancito dalla Legge 53/2003.</a:t>
            </a:r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endParaRPr lang="it-IT" dirty="0" smtClean="0"/>
          </a:p>
          <a:p>
            <a:pPr algn="just" eaLnBrk="1" hangingPunct="1">
              <a:buFontTx/>
              <a:buNone/>
            </a:pPr>
            <a:endParaRPr lang="it-IT" dirty="0" smtClean="0"/>
          </a:p>
          <a:p>
            <a:endParaRPr lang="it-IT" sz="1600" dirty="0" smtClean="0"/>
          </a:p>
        </p:txBody>
      </p:sp>
      <p:pic>
        <p:nvPicPr>
          <p:cNvPr id="77827" name="Picture 7" descr="BE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90800"/>
            <a:ext cx="3733800" cy="3733800"/>
          </a:xfrm>
        </p:spPr>
      </p:pic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81000" y="533400"/>
            <a:ext cx="8153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2" tIns="45687" rIns="91372" bIns="45687" anchor="ctr"/>
          <a:lstStyle/>
          <a:p>
            <a:pPr algn="ctr" eaLnBrk="0" hangingPunct="0"/>
            <a:r>
              <a:rPr lang="it-IT" sz="4000" b="1" dirty="0">
                <a:solidFill>
                  <a:schemeClr val="tx2"/>
                </a:solidFill>
                <a:latin typeface="Comic Sans MS" pitchFamily="66" charset="0"/>
              </a:rPr>
              <a:t>BES</a:t>
            </a:r>
            <a:br>
              <a:rPr lang="it-IT" sz="4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it-IT" sz="4000" b="1" dirty="0">
                <a:solidFill>
                  <a:schemeClr val="tx2"/>
                </a:solidFill>
                <a:latin typeface="Comic Sans MS" pitchFamily="66" charset="0"/>
              </a:rPr>
              <a:t>Bisogni Educativi Speciali </a:t>
            </a:r>
            <a:br>
              <a:rPr lang="it-IT" sz="4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it-IT" sz="1600" dirty="0">
                <a:solidFill>
                  <a:schemeClr val="tx2"/>
                </a:solidFill>
                <a:latin typeface="Comic Sans MS" pitchFamily="66" charset="0"/>
              </a:rPr>
              <a:t>Direttiva ministeriale del 27 dicembre 2012 </a:t>
            </a:r>
            <a:r>
              <a:rPr lang="it-IT" sz="1600" i="1" dirty="0">
                <a:solidFill>
                  <a:schemeClr val="tx2"/>
                </a:solidFill>
                <a:latin typeface="Comic Sans MS" pitchFamily="66" charset="0"/>
              </a:rPr>
              <a:t>“Strumenti di intervento per alunni con Bisogni Educativi Speciali e organizzazione territoriale per l’inclusione scolastica</a:t>
            </a:r>
            <a:r>
              <a:rPr lang="it-IT" sz="1600" dirty="0">
                <a:solidFill>
                  <a:schemeClr val="tx2"/>
                </a:solidFill>
                <a:latin typeface="Comic Sans MS" pitchFamily="66" charset="0"/>
              </a:rPr>
              <a:t>“. </a:t>
            </a:r>
            <a:br>
              <a:rPr lang="it-IT" sz="1600" dirty="0">
                <a:solidFill>
                  <a:schemeClr val="tx2"/>
                </a:solidFill>
                <a:latin typeface="Comic Sans MS" pitchFamily="66" charset="0"/>
              </a:rPr>
            </a:br>
            <a:endParaRPr lang="it-IT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743204"/>
            <a:ext cx="4648200" cy="3763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creare uno spazio favorevole all’apprendimento;</a:t>
            </a:r>
          </a:p>
          <a:p>
            <a:pPr>
              <a:lnSpc>
                <a:spcPct val="8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creare un percorso didattico personalizzato per l’alunno con DSA;</a:t>
            </a:r>
            <a:br>
              <a:rPr lang="it-IT" sz="2000" dirty="0" smtClean="0">
                <a:latin typeface="Comic Sans MS" pitchFamily="66" charset="0"/>
              </a:rPr>
            </a:br>
            <a:endParaRPr lang="it-IT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individuare metodologie didattiche adeguate e flessibili per i bisogni dello studente;</a:t>
            </a:r>
            <a:br>
              <a:rPr lang="it-IT" sz="2000" dirty="0" smtClean="0">
                <a:latin typeface="Comic Sans MS" pitchFamily="66" charset="0"/>
              </a:rPr>
            </a:br>
            <a:endParaRPr lang="it-IT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utilizzare strumenti compensativi  e  prevedere  misure </a:t>
            </a:r>
            <a:r>
              <a:rPr lang="it-IT" sz="2000" dirty="0" err="1" smtClean="0">
                <a:latin typeface="Comic Sans MS" pitchFamily="66" charset="0"/>
              </a:rPr>
              <a:t>dispensative</a:t>
            </a:r>
            <a:r>
              <a:rPr lang="it-IT" sz="2000" dirty="0" smtClean="0">
                <a:latin typeface="Comic Sans MS" pitchFamily="66" charset="0"/>
              </a:rPr>
              <a:t>; 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it-IT" sz="2000" dirty="0" smtClean="0"/>
          </a:p>
          <a:p>
            <a:pPr>
              <a:lnSpc>
                <a:spcPct val="80000"/>
              </a:lnSpc>
            </a:pPr>
            <a:endParaRPr lang="it-IT" sz="2000" dirty="0" smtClean="0"/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2667003"/>
            <a:ext cx="4038600" cy="2925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it-IT" sz="2000" dirty="0" smtClean="0"/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collaborare con gli specialisti e la famiglia (concordando insieme i compiti a casa, le modalità di aiuto, le interrogazioni, la riduzione dei compiti …)</a:t>
            </a:r>
          </a:p>
          <a:p>
            <a:pPr>
              <a:lnSpc>
                <a:spcPct val="8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organizzare l'attività didattica secondo metodologie e strategie che favoriscono il processo di apprendimento.</a:t>
            </a:r>
          </a:p>
          <a:p>
            <a:pPr>
              <a:lnSpc>
                <a:spcPct val="80000"/>
              </a:lnSpc>
            </a:pPr>
            <a:endParaRPr lang="it-IT" sz="2000" dirty="0" smtClean="0"/>
          </a:p>
        </p:txBody>
      </p:sp>
      <p:pic>
        <p:nvPicPr>
          <p:cNvPr id="81923" name="Picture 10" descr="Logo Beez, Three little B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9"/>
            <a:ext cx="3962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62000" y="1676403"/>
            <a:ext cx="8153400" cy="9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2" tIns="45687" rIns="91372" bIns="45687">
            <a:spAutoFit/>
          </a:bodyPr>
          <a:lstStyle/>
          <a:p>
            <a:r>
              <a:rPr lang="it-IT" sz="2800" b="1" dirty="0">
                <a:latin typeface="Comic Sans MS" pitchFamily="66" charset="0"/>
              </a:rPr>
              <a:t>Liceo Machiavelli: i  docenti hanno seguito </a:t>
            </a:r>
            <a:r>
              <a:rPr lang="it-IT" sz="2800" b="1" dirty="0" smtClean="0">
                <a:latin typeface="Comic Sans MS" pitchFamily="66" charset="0"/>
              </a:rPr>
              <a:t> corsi specifici </a:t>
            </a:r>
            <a:r>
              <a:rPr lang="it-IT" sz="2800" b="1" dirty="0">
                <a:latin typeface="Comic Sans MS" pitchFamily="66" charset="0"/>
              </a:rPr>
              <a:t>e intervengono per</a:t>
            </a:r>
            <a:r>
              <a:rPr lang="it-IT" sz="2800" dirty="0">
                <a:latin typeface="Comic Sans MS" pitchFamily="66" charset="0"/>
              </a:rPr>
              <a:t>: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4803" y="2"/>
            <a:ext cx="8534400" cy="1384928"/>
          </a:xfrm>
          <a:prstGeom prst="rect">
            <a:avLst/>
          </a:prstGeom>
        </p:spPr>
        <p:txBody>
          <a:bodyPr wrap="square" lIns="91372" tIns="45687" rIns="91372" bIns="45687">
            <a:spAutoFit/>
          </a:bodyPr>
          <a:lstStyle/>
          <a:p>
            <a:r>
              <a:rPr lang="it-IT" sz="2800" b="1" dirty="0" smtClean="0"/>
              <a:t>Favoriamo l’attuazione e la diffusione delle</a:t>
            </a:r>
          </a:p>
          <a:p>
            <a:r>
              <a:rPr lang="it-IT" sz="2800" b="1" dirty="0" smtClean="0"/>
              <a:t>LINEE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INDIRIZZO PER FAVORIRE IL DIRITTO ALLO STUDIO DEGLI ALUNNI ADOTTATI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381003" y="3657607"/>
            <a:ext cx="8382000" cy="2554479"/>
          </a:xfrm>
          <a:prstGeom prst="rect">
            <a:avLst/>
          </a:prstGeom>
        </p:spPr>
        <p:txBody>
          <a:bodyPr wrap="square" lIns="91372" tIns="45687" rIns="91372" bIns="45687">
            <a:spAutoFit/>
          </a:bodyPr>
          <a:lstStyle/>
          <a:p>
            <a:pPr algn="just"/>
            <a:r>
              <a:rPr lang="it-IT" sz="2000" dirty="0" smtClean="0"/>
              <a:t>che intendono rappresentare un agevole strumento di lavoro, con l'obiettivo di fornire conoscenze e linee programmatiche a carattere teorico-metodologico che consentano alla scuola di garantire ai bambini e ai ragazzi adottati e alle loro famiglie ulteriori opportunità nel loro percorso di crescita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b="1" i="1" dirty="0" smtClean="0"/>
              <a:t>Docente Referente adozion</a:t>
            </a:r>
            <a:r>
              <a:rPr lang="it-IT" sz="2000" dirty="0" smtClean="0"/>
              <a:t>i: con funzione di cerniera tra scuola, famiglia  e altri soggetti che sostengono la famiglia nel post-adozione. </a:t>
            </a:r>
            <a:endParaRPr lang="it-IT" sz="2000" dirty="0"/>
          </a:p>
        </p:txBody>
      </p:sp>
      <p:pic>
        <p:nvPicPr>
          <p:cNvPr id="7" name="Immagine 6" descr="adott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1676401"/>
            <a:ext cx="4267200" cy="1828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olo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6858000"/>
          </a:xfrm>
        </p:spPr>
        <p:txBody>
          <a:bodyPr/>
          <a:lstStyle/>
          <a:p>
            <a:r>
              <a:rPr lang="it-IT" sz="3400" b="1" dirty="0" smtClean="0"/>
              <a:t>Iscrizione all’anno scolastico 2021/2022</a:t>
            </a:r>
            <a:r>
              <a:rPr lang="it-IT" sz="2200" b="1" dirty="0" smtClean="0"/>
              <a:t/>
            </a:r>
            <a:br>
              <a:rPr lang="it-IT" sz="2200" b="1" dirty="0" smtClean="0"/>
            </a:br>
            <a:r>
              <a:rPr lang="it-IT" sz="1400" dirty="0" smtClean="0"/>
              <a:t>Ai sensi dell’articolo 7, comma 28, del d.l. 95/2012, convertito dalla l. 135/2012, </a:t>
            </a:r>
            <a:br>
              <a:rPr lang="it-IT" sz="1400" dirty="0" smtClean="0"/>
            </a:br>
            <a:r>
              <a:rPr lang="it-IT" sz="1400" dirty="0" smtClean="0"/>
              <a:t>le iscrizioni sono effettuate </a:t>
            </a:r>
            <a:r>
              <a:rPr lang="it-IT" sz="1400" b="1" u="sng" dirty="0" smtClean="0">
                <a:solidFill>
                  <a:srgbClr val="C00000"/>
                </a:solidFill>
              </a:rPr>
              <a:t>in modalità on </a:t>
            </a:r>
            <a:r>
              <a:rPr lang="it-IT" sz="1400" b="1" u="sng" dirty="0" err="1" smtClean="0">
                <a:solidFill>
                  <a:srgbClr val="C00000"/>
                </a:solidFill>
              </a:rPr>
              <a:t>line</a:t>
            </a:r>
            <a:r>
              <a:rPr lang="it-IT" sz="1400" b="1" u="sng" dirty="0" smtClean="0">
                <a:solidFill>
                  <a:srgbClr val="C00000"/>
                </a:solidFill>
              </a:rPr>
              <a:t> </a:t>
            </a:r>
            <a:r>
              <a:rPr lang="it-IT" sz="1400" dirty="0" smtClean="0"/>
              <a:t>per tutte le classi iniziali della scuola primaria, secondaria di primo grado e secondaria di secondo grado statale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900" b="1" u="sng" dirty="0" smtClean="0">
                <a:solidFill>
                  <a:srgbClr val="FF6600"/>
                </a:solidFill>
              </a:rPr>
              <a:t/>
            </a:r>
            <a:br>
              <a:rPr lang="it-IT" sz="1900" b="1" u="sng" dirty="0" smtClean="0">
                <a:solidFill>
                  <a:srgbClr val="FF66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>Le domande di iscrizione </a:t>
            </a:r>
            <a:r>
              <a:rPr lang="it-IT" sz="2400" b="1" i="1" dirty="0" smtClean="0">
                <a:solidFill>
                  <a:srgbClr val="FF0000"/>
                </a:solidFill>
              </a:rPr>
              <a:t>on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line</a:t>
            </a:r>
            <a:r>
              <a:rPr lang="it-IT" sz="2400" b="1" i="1" dirty="0" smtClean="0">
                <a:solidFill>
                  <a:srgbClr val="FF0000"/>
                </a:solidFill>
              </a:rPr>
              <a:t> dovranno essere presentate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2400" b="1" dirty="0" smtClean="0"/>
              <a:t>dalle ore 8:00 del 4 gennaio 2021 </a:t>
            </a:r>
            <a:br>
              <a:rPr lang="it-IT" sz="2400" b="1" dirty="0" smtClean="0"/>
            </a:br>
            <a:r>
              <a:rPr lang="it-IT" sz="2400" b="1" dirty="0" smtClean="0"/>
              <a:t>alle ore 20:00 del 25 gennaio 2021.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800" dirty="0" smtClean="0"/>
              <a:t> </a:t>
            </a:r>
            <a:br>
              <a:rPr lang="it-IT" sz="1800" dirty="0" smtClean="0"/>
            </a:br>
            <a:r>
              <a:rPr lang="it-IT" sz="1600" dirty="0" smtClean="0"/>
              <a:t>su </a:t>
            </a:r>
            <a:r>
              <a:rPr lang="it-IT" sz="1600" dirty="0" smtClean="0">
                <a:solidFill>
                  <a:srgbClr val="C00000"/>
                </a:solidFill>
              </a:rPr>
              <a:t>“Iscrizioni on </a:t>
            </a:r>
            <a:r>
              <a:rPr lang="it-IT" sz="1600" dirty="0" err="1" smtClean="0">
                <a:solidFill>
                  <a:srgbClr val="C00000"/>
                </a:solidFill>
              </a:rPr>
              <a:t>line</a:t>
            </a:r>
            <a:r>
              <a:rPr lang="it-IT" sz="1600" dirty="0" smtClean="0">
                <a:solidFill>
                  <a:srgbClr val="C00000"/>
                </a:solidFill>
              </a:rPr>
              <a:t>”, </a:t>
            </a:r>
            <a:r>
              <a:rPr lang="it-IT" sz="1600" dirty="0" smtClean="0"/>
              <a:t>disponibile sul portale del Ministero dell’Istruzione </a:t>
            </a:r>
            <a:r>
              <a:rPr lang="it-IT" sz="1600" dirty="0" smtClean="0">
                <a:solidFill>
                  <a:srgbClr val="C00000"/>
                </a:solidFill>
              </a:rPr>
              <a:t>www.istruzione.it/</a:t>
            </a:r>
            <a:r>
              <a:rPr lang="it-IT" sz="1600" dirty="0" err="1" smtClean="0">
                <a:solidFill>
                  <a:srgbClr val="C00000"/>
                </a:solidFill>
              </a:rPr>
              <a:t>iscrizionionline</a:t>
            </a:r>
            <a:r>
              <a:rPr lang="it-IT" sz="1600" dirty="0" smtClean="0">
                <a:solidFill>
                  <a:srgbClr val="C00000"/>
                </a:solidFill>
              </a:rPr>
              <a:t>/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2400" b="1" dirty="0" smtClean="0"/>
              <a:t>ATTENZIONE </a:t>
            </a:r>
            <a:r>
              <a:rPr lang="it-IT" sz="1700" dirty="0" smtClean="0"/>
              <a:t/>
            </a:r>
            <a:br>
              <a:rPr lang="it-IT" sz="1700" dirty="0" smtClean="0"/>
            </a:br>
            <a:r>
              <a:rPr lang="it-IT" sz="1700" dirty="0" smtClean="0"/>
              <a:t>su </a:t>
            </a:r>
            <a:r>
              <a:rPr lang="it-IT" sz="1800" dirty="0" smtClean="0">
                <a:solidFill>
                  <a:srgbClr val="C00000"/>
                </a:solidFill>
              </a:rPr>
              <a:t>www.istruzione.it/</a:t>
            </a:r>
            <a:r>
              <a:rPr lang="it-IT" sz="1800" dirty="0" err="1" smtClean="0">
                <a:solidFill>
                  <a:srgbClr val="C00000"/>
                </a:solidFill>
              </a:rPr>
              <a:t>iscrizionionline</a:t>
            </a:r>
            <a:r>
              <a:rPr lang="it-IT" sz="1800" dirty="0" smtClean="0">
                <a:solidFill>
                  <a:srgbClr val="C00000"/>
                </a:solidFill>
              </a:rPr>
              <a:t>/</a:t>
            </a:r>
            <a:r>
              <a:rPr lang="it-IT" sz="1800" dirty="0" smtClean="0"/>
              <a:t> </a:t>
            </a:r>
            <a:r>
              <a:rPr lang="it-IT" sz="1700" dirty="0" smtClean="0"/>
              <a:t/>
            </a:r>
            <a:br>
              <a:rPr lang="it-IT" sz="1700" dirty="0" smtClean="0"/>
            </a:br>
            <a:r>
              <a:rPr lang="it-IT" sz="1700" dirty="0" smtClean="0"/>
              <a:t>selezionare  </a:t>
            </a:r>
            <a:r>
              <a:rPr lang="it-IT" sz="1700" b="1" dirty="0" smtClean="0"/>
              <a:t>Ordine di scuola (sec. II grado) </a:t>
            </a:r>
            <a:r>
              <a:rPr lang="it-IT" sz="1700" dirty="0" smtClean="0"/>
              <a:t>e denominazione  </a:t>
            </a:r>
            <a:br>
              <a:rPr lang="it-IT" sz="1700" dirty="0" smtClean="0"/>
            </a:br>
            <a:r>
              <a:rPr lang="it-IT" sz="1700" dirty="0" smtClean="0"/>
              <a:t>        </a:t>
            </a:r>
            <a:br>
              <a:rPr lang="it-IT" sz="1700" dirty="0" smtClean="0"/>
            </a:br>
            <a:r>
              <a:rPr lang="it-IT" sz="1700" b="1" i="1" u="sng" dirty="0" smtClean="0"/>
              <a:t>MACHIAVELLI (EX ORIANI) : indirizzo scienze umane e linguistico</a:t>
            </a:r>
            <a:r>
              <a:rPr lang="it-IT" sz="1700" b="1" dirty="0" smtClean="0"/>
              <a:t> </a:t>
            </a:r>
            <a:br>
              <a:rPr lang="it-IT" sz="1700" b="1" dirty="0" smtClean="0"/>
            </a:br>
            <a:r>
              <a:rPr lang="it-IT" sz="1700" b="1" dirty="0" smtClean="0"/>
              <a:t/>
            </a:r>
            <a:br>
              <a:rPr lang="it-IT" sz="1700" b="1" dirty="0" smtClean="0"/>
            </a:br>
            <a:r>
              <a:rPr lang="it-IT" sz="1700" b="1" dirty="0" smtClean="0"/>
              <a:t>CODICE DEL LICEO DA INDICARE NEL MODULO </a:t>
            </a:r>
            <a:r>
              <a:rPr lang="it-IT" sz="1700" b="1" dirty="0" err="1" smtClean="0"/>
              <a:t>DI</a:t>
            </a:r>
            <a:r>
              <a:rPr lang="it-IT" sz="1700" b="1" dirty="0" smtClean="0"/>
              <a:t> ISCRIZIONI</a:t>
            </a:r>
            <a:br>
              <a:rPr lang="it-IT" sz="1700" b="1" dirty="0" smtClean="0"/>
            </a:br>
            <a:r>
              <a:rPr lang="it-IT" sz="1700" b="1" dirty="0" smtClean="0"/>
              <a:t> (per il  Linguistico, per le Scienze Umane e per l’Economico Sociale)          </a:t>
            </a:r>
            <a:r>
              <a:rPr lang="it-IT" sz="1700" dirty="0" smtClean="0"/>
              <a:t/>
            </a:r>
            <a:br>
              <a:rPr lang="it-IT" sz="1700" dirty="0" smtClean="0"/>
            </a:br>
            <a:r>
              <a:rPr lang="it-IT" sz="1700" b="1" dirty="0" smtClean="0"/>
              <a:t> </a:t>
            </a:r>
            <a:r>
              <a:rPr lang="it-IT" sz="2800" b="1" dirty="0" smtClean="0"/>
              <a:t>RMPM02601Q</a:t>
            </a:r>
            <a:endParaRPr lang="it-IT" sz="2800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86804" y="5715006"/>
            <a:ext cx="2133601" cy="476251"/>
          </a:xfrm>
        </p:spPr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pic>
        <p:nvPicPr>
          <p:cNvPr id="4" name="Immagine 3" descr="banner_iscrizionion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102" y="6301741"/>
            <a:ext cx="1485899" cy="556260"/>
          </a:xfrm>
          <a:prstGeom prst="rect">
            <a:avLst/>
          </a:prstGeom>
        </p:spPr>
      </p:pic>
      <p:pic>
        <p:nvPicPr>
          <p:cNvPr id="5" name="Immagine 4" descr="banner_ScuolaInChia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6301741"/>
            <a:ext cx="1600200" cy="5562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4191000" cy="1143000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latin typeface="Comic Sans MS" pitchFamily="66" charset="0"/>
              </a:rPr>
              <a:t>La sede di Piazza Indipendenza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19201"/>
            <a:ext cx="2590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1600" dirty="0" smtClean="0"/>
              <a:t>      </a:t>
            </a:r>
            <a:r>
              <a:rPr lang="it-IT" sz="1600" dirty="0" smtClean="0">
                <a:latin typeface="Comic Sans MS" pitchFamily="66" charset="0"/>
              </a:rPr>
              <a:t>Nella parte ottocentesca dell’edificio si trovano la Presidenza, la Segreteria, la  Biblioteca, la Sala docenti, l’Aula Magna, il laboratorio di lingue, di informatica, di chimica e fisica e il centro di documentazione. </a:t>
            </a:r>
            <a:endParaRPr lang="it-IT" sz="16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it-IT" sz="2400" dirty="0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4" y="990601"/>
            <a:ext cx="24384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dirty="0" smtClean="0">
                <a:latin typeface="Comic Sans MS" pitchFamily="66" charset="0"/>
              </a:rPr>
              <a:t>    </a:t>
            </a:r>
            <a:r>
              <a:rPr lang="it-IT" sz="1600" dirty="0" smtClean="0">
                <a:latin typeface="Comic Sans MS" pitchFamily="66" charset="0"/>
              </a:rPr>
              <a:t>Nella parte moderna si trovano le aule, la palestra e un cortile interno che viene utilizzato anche per l’attività sportiva. L’edificio è costituito da tre piani ed è fornito di ascensore, utilizzabile esclusivamente dal personale e dai disabili</a:t>
            </a:r>
            <a:endParaRPr lang="it-IT" sz="1600" b="1" dirty="0" smtClean="0"/>
          </a:p>
          <a:p>
            <a:pPr eaLnBrk="1" hangingPunct="1"/>
            <a:endParaRPr lang="it-IT" sz="2400" dirty="0" smtClean="0"/>
          </a:p>
        </p:txBody>
      </p:sp>
      <p:pic>
        <p:nvPicPr>
          <p:cNvPr id="38916" name="Picture 5" descr="vill_cent-47a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" y="228608"/>
            <a:ext cx="1882915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9600" y="5257805"/>
            <a:ext cx="7772400" cy="1323373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pPr algn="ctr"/>
            <a:r>
              <a:rPr lang="it-IT" sz="2000" b="1" dirty="0" smtClean="0">
                <a:latin typeface="Comic Sans MS" pitchFamily="66" charset="0"/>
              </a:rPr>
              <a:t>Nella sede centrale sono presenti </a:t>
            </a:r>
          </a:p>
          <a:p>
            <a:pPr algn="ctr"/>
            <a:r>
              <a:rPr lang="it-IT" sz="2000" b="1" dirty="0" smtClean="0">
                <a:latin typeface="Comic Sans MS" pitchFamily="66" charset="0"/>
              </a:rPr>
              <a:t>3 sezioni del Liceo delle Scienze Umane ( sez. B D L ) e</a:t>
            </a:r>
          </a:p>
          <a:p>
            <a:pPr algn="ctr"/>
            <a:r>
              <a:rPr lang="it-IT" sz="2000" b="1" dirty="0" smtClean="0">
                <a:latin typeface="Comic Sans MS" pitchFamily="66" charset="0"/>
              </a:rPr>
              <a:t>3 sezioni del Liceo Linguistico ( sez E F G )</a:t>
            </a:r>
          </a:p>
          <a:p>
            <a:pPr algn="ctr"/>
            <a:r>
              <a:rPr lang="it-IT" sz="2000" b="1" dirty="0" smtClean="0">
                <a:latin typeface="Comic Sans MS" pitchFamily="66" charset="0"/>
              </a:rPr>
              <a:t>(per un totale di 30 classi)</a:t>
            </a:r>
            <a:endParaRPr lang="it-IT" sz="2000" b="1" dirty="0">
              <a:latin typeface="Comic Sans MS" pitchFamily="66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1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1" y="15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1" y="2057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1" y="3657601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866" y="1219201"/>
            <a:ext cx="44207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30192"/>
            <a:ext cx="4724400" cy="463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  <a:spAutoFit/>
          </a:bodyPr>
          <a:lstStyle/>
          <a:p>
            <a:pPr defTabSz="913741"/>
            <a:r>
              <a:rPr lang="it-IT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 ricorda che le iscrizioni al 1° anno di corso devono essere effettuate esclusivamente on </a:t>
            </a:r>
            <a:r>
              <a:rPr lang="it-IT" sz="2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lang="it-IT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r>
              <a:rPr lang="it-IT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selezionare </a:t>
            </a:r>
            <a:r>
              <a:rPr lang="it-IT" sz="22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iscrizioni on </a:t>
            </a:r>
            <a:r>
              <a:rPr lang="it-IT" sz="2200" u="sng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r>
              <a:rPr lang="it-IT" sz="22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600" u="sng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r>
              <a:rPr lang="it-IT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direttamente dal sito della scuola </a:t>
            </a: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r>
              <a:rPr lang="it-IT" sz="2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defTabSz="913741" eaLnBrk="0" hangingPunct="0"/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www.ismachiavelli.eu</a:t>
            </a:r>
            <a:r>
              <a:rPr lang="it-IT" sz="2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r>
              <a:rPr lang="it-IT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endParaRPr lang="it-IT" sz="2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3741" eaLnBrk="0" hangingPunct="0"/>
            <a:endParaRPr lang="it-IT" sz="2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3741" eaLnBrk="0" hangingPunct="0"/>
            <a:r>
              <a:rPr lang="it-IT" sz="2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CODICE DEL LICEO DA INDICARE NEL MODULO </a:t>
            </a:r>
            <a:r>
              <a:rPr lang="it-IT" sz="22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2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ISCRIZIONI</a:t>
            </a: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4343400" y="5105401"/>
            <a:ext cx="228600" cy="1295400"/>
          </a:xfrm>
          <a:prstGeom prst="rightBrace">
            <a:avLst>
              <a:gd name="adj1" fmla="val 530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1" y="4654816"/>
            <a:ext cx="8915400" cy="210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  <a:spAutoFit/>
          </a:bodyPr>
          <a:lstStyle/>
          <a:p>
            <a:pPr defTabSz="913741"/>
            <a:endParaRPr lang="it-IT" sz="2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3741"/>
            <a:endParaRPr lang="it-IT" sz="2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3741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Liceo delle Scienze Umane       </a:t>
            </a: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>
              <a:buFontTx/>
              <a:buChar char="•"/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Liceo Linguistico                               </a:t>
            </a:r>
          </a:p>
          <a:p>
            <a:pPr defTabSz="913741" eaLnBrk="0" hangingPunct="0">
              <a:buFontTx/>
              <a:buChar char="•"/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Liceo Economico sociale</a:t>
            </a:r>
            <a:endParaRPr lang="it-IT" sz="600" dirty="0" smtClean="0">
              <a:latin typeface="Arial" pitchFamily="34" charset="0"/>
              <a:cs typeface="Arial" pitchFamily="34" charset="0"/>
            </a:endParaRPr>
          </a:p>
          <a:p>
            <a:pPr defTabSz="913741" eaLnBrk="0" hangingPunct="0"/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5" y="5410204"/>
            <a:ext cx="4259427" cy="830960"/>
          </a:xfrm>
          <a:prstGeom prst="rect">
            <a:avLst/>
          </a:prstGeom>
        </p:spPr>
        <p:txBody>
          <a:bodyPr wrap="none" lIns="91372" tIns="45687" rIns="91372" bIns="45687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RMPM02601Q</a:t>
            </a:r>
            <a:endParaRPr lang="it-IT" dirty="0"/>
          </a:p>
        </p:txBody>
      </p:sp>
      <p:sp>
        <p:nvSpPr>
          <p:cNvPr id="9" name="Freccia a destra con strisce 8"/>
          <p:cNvSpPr/>
          <p:nvPr/>
        </p:nvSpPr>
        <p:spPr>
          <a:xfrm>
            <a:off x="3505200" y="1752600"/>
            <a:ext cx="978408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86401" y="-76199"/>
            <a:ext cx="2286000" cy="782041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r>
              <a:rPr lang="it-IT" sz="4400" dirty="0" smtClean="0"/>
              <a:t>SITO</a:t>
            </a:r>
            <a:endParaRPr lang="it-IT" sz="4400" dirty="0"/>
          </a:p>
        </p:txBody>
      </p:sp>
      <p:sp>
        <p:nvSpPr>
          <p:cNvPr id="12" name="Rettangolo 11"/>
          <p:cNvSpPr/>
          <p:nvPr/>
        </p:nvSpPr>
        <p:spPr>
          <a:xfrm>
            <a:off x="4953000" y="505869"/>
            <a:ext cx="3886200" cy="523164"/>
          </a:xfrm>
          <a:prstGeom prst="rect">
            <a:avLst/>
          </a:prstGeom>
        </p:spPr>
        <p:txBody>
          <a:bodyPr wrap="square" lIns="91372" tIns="45687" rIns="91372" bIns="45687">
            <a:spAutoFit/>
          </a:bodyPr>
          <a:lstStyle/>
          <a:p>
            <a:pPr lvl="0" eaLnBrk="0" hangingPunct="0"/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www.ismachiavelli.eu</a:t>
            </a:r>
            <a:r>
              <a:rPr lang="it-IT" sz="2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419600" y="1447800"/>
            <a:ext cx="1676400" cy="1143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pic>
        <p:nvPicPr>
          <p:cNvPr id="5" name="Immagine 4" descr="fac simile iscri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53" y="2"/>
            <a:ext cx="8594684" cy="67794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4" y="1419225"/>
            <a:ext cx="84296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43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2" y="0"/>
            <a:ext cx="6284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3022"/>
            <a:ext cx="6273012" cy="670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A2F8C-DF06-42FD-B9DC-3F4DDBFBE039}" type="slidenum">
              <a:rPr lang="it-IT" smtClean="0"/>
              <a:pPr>
                <a:defRPr/>
              </a:pPr>
              <a:t>45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3" y="3124200"/>
            <a:ext cx="8771193" cy="344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3091"/>
            <a:ext cx="8686800" cy="29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46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3" y="1536174"/>
            <a:ext cx="4572000" cy="235261"/>
          </a:xfrm>
          <a:prstGeom prst="rect">
            <a:avLst/>
          </a:prstGeom>
        </p:spPr>
        <p:txBody>
          <a:bodyPr lIns="91372" tIns="45687" rIns="91372" bIns="45687">
            <a:spAutoFit/>
          </a:bodyPr>
          <a:lstStyle/>
          <a:p>
            <a:pPr algn="ctr" eaLnBrk="0" hangingPunct="0">
              <a:defRPr/>
            </a:pPr>
            <a:endParaRPr lang="it-IT" sz="900" kern="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398" y="0"/>
            <a:ext cx="9322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4360-2787-45C6-88D3-BE3952E4C0DE}" type="slidenum">
              <a:rPr lang="it-IT" smtClean="0"/>
              <a:pPr>
                <a:defRPr/>
              </a:pPr>
              <a:t>47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153400" cy="1143000"/>
          </a:xfrm>
        </p:spPr>
        <p:txBody>
          <a:bodyPr/>
          <a:lstStyle/>
          <a:p>
            <a:pPr eaLnBrk="1" hangingPunct="1"/>
            <a:r>
              <a:rPr lang="it-IT" sz="4000" b="1" dirty="0" smtClean="0"/>
              <a:t> </a:t>
            </a:r>
            <a:r>
              <a:rPr lang="it-IT" sz="3600" b="1" dirty="0" smtClean="0">
                <a:latin typeface="Comic Sans MS" pitchFamily="66" charset="0"/>
              </a:rPr>
              <a:t>Collegamenti</a:t>
            </a:r>
            <a:r>
              <a:rPr lang="it-IT" sz="3600" dirty="0" smtClean="0">
                <a:latin typeface="Comic Sans MS" pitchFamily="66" charset="0"/>
              </a:rPr>
              <a:t>  </a:t>
            </a:r>
            <a:r>
              <a:rPr lang="it-IT" sz="3600" b="1" dirty="0" smtClean="0">
                <a:latin typeface="Comic Sans MS" pitchFamily="66" charset="0"/>
              </a:rPr>
              <a:t>per la sede</a:t>
            </a:r>
            <a:br>
              <a:rPr lang="it-IT" sz="3600" b="1" dirty="0" smtClean="0">
                <a:latin typeface="Comic Sans MS" pitchFamily="66" charset="0"/>
              </a:rPr>
            </a:br>
            <a:r>
              <a:rPr lang="it-IT" sz="3600" b="1" dirty="0" smtClean="0">
                <a:latin typeface="Comic Sans MS" pitchFamily="66" charset="0"/>
              </a:rPr>
              <a:t>di Piazza Indipendenza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it-IT" sz="2000" b="1" dirty="0" smtClean="0">
                <a:latin typeface="Comic Sans MS" pitchFamily="66" charset="0"/>
              </a:rPr>
              <a:t>Sede </a:t>
            </a:r>
            <a:r>
              <a:rPr lang="it-IT" sz="2000" b="1" dirty="0" err="1" smtClean="0">
                <a:latin typeface="Comic Sans MS" pitchFamily="66" charset="0"/>
              </a:rPr>
              <a:t>P.zza</a:t>
            </a:r>
            <a:r>
              <a:rPr lang="it-IT" sz="2000" b="1" dirty="0" smtClean="0">
                <a:latin typeface="Comic Sans MS" pitchFamily="66" charset="0"/>
              </a:rPr>
              <a:t> Indipendenza</a:t>
            </a: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La scuola è raggiungibile a piedi dalla Stazione Termini e direttamente, da diverse parti di Roma, con le seguenti linee urbane: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latin typeface="Comic Sans MS" pitchFamily="66" charset="0"/>
              </a:rPr>
              <a:t>  </a:t>
            </a:r>
            <a:r>
              <a:rPr lang="it-IT" sz="2000" b="1" dirty="0" smtClean="0">
                <a:latin typeface="Comic Sans MS" pitchFamily="66" charset="0"/>
              </a:rPr>
              <a:t>204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Tiburtina-Flaminio</a:t>
            </a:r>
            <a:r>
              <a:rPr lang="it-IT" sz="2000" dirty="0" smtClean="0">
                <a:latin typeface="Comic Sans MS" pitchFamily="66" charset="0"/>
              </a:rPr>
              <a:t> </a:t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  </a:t>
            </a:r>
            <a:r>
              <a:rPr lang="it-IT" sz="2000" b="1" dirty="0" smtClean="0">
                <a:latin typeface="Comic Sans MS" pitchFamily="66" charset="0"/>
              </a:rPr>
              <a:t>310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Vescovio-Indipendenza</a:t>
            </a:r>
            <a:r>
              <a:rPr lang="it-IT" sz="2000" dirty="0" smtClean="0">
                <a:latin typeface="Comic Sans MS" pitchFamily="66" charset="0"/>
              </a:rPr>
              <a:t> </a:t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  </a:t>
            </a:r>
            <a:r>
              <a:rPr lang="it-IT" sz="2000" b="1" dirty="0" smtClean="0">
                <a:latin typeface="Comic Sans MS" pitchFamily="66" charset="0"/>
              </a:rPr>
              <a:t>492</a:t>
            </a:r>
            <a:r>
              <a:rPr lang="it-IT" sz="2000" dirty="0" smtClean="0">
                <a:latin typeface="Comic Sans MS" pitchFamily="66" charset="0"/>
              </a:rPr>
              <a:t> St. </a:t>
            </a:r>
            <a:r>
              <a:rPr lang="it-IT" sz="2000" dirty="0" err="1" smtClean="0">
                <a:latin typeface="Comic Sans MS" pitchFamily="66" charset="0"/>
              </a:rPr>
              <a:t>Cipro-Tiburtina</a:t>
            </a:r>
            <a:r>
              <a:rPr lang="it-IT" sz="2000" dirty="0" smtClean="0">
                <a:latin typeface="Comic Sans MS" pitchFamily="66" charset="0"/>
              </a:rPr>
              <a:t> </a:t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  </a:t>
            </a:r>
            <a:r>
              <a:rPr lang="it-IT" sz="2000" b="1" dirty="0" smtClean="0">
                <a:latin typeface="Comic Sans MS" pitchFamily="66" charset="0"/>
              </a:rPr>
              <a:t>649</a:t>
            </a:r>
            <a:r>
              <a:rPr lang="it-IT" sz="2000" dirty="0" smtClean="0">
                <a:latin typeface="Comic Sans MS" pitchFamily="66" charset="0"/>
              </a:rPr>
              <a:t> Tiburtina-Don Orione </a:t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  </a:t>
            </a:r>
            <a:r>
              <a:rPr lang="it-IT" sz="2000" b="1" dirty="0" smtClean="0">
                <a:latin typeface="Comic Sans MS" pitchFamily="66" charset="0"/>
              </a:rPr>
              <a:t>75</a:t>
            </a:r>
            <a:r>
              <a:rPr lang="it-IT" sz="2000" dirty="0" smtClean="0">
                <a:latin typeface="Comic Sans MS" pitchFamily="66" charset="0"/>
              </a:rPr>
              <a:t> Via </a:t>
            </a:r>
            <a:r>
              <a:rPr lang="it-IT" sz="2000" dirty="0" err="1" smtClean="0">
                <a:latin typeface="Comic Sans MS" pitchFamily="66" charset="0"/>
              </a:rPr>
              <a:t>Poerio-</a:t>
            </a:r>
            <a:r>
              <a:rPr lang="it-IT" sz="2000" dirty="0" smtClean="0">
                <a:latin typeface="Comic Sans MS" pitchFamily="66" charset="0"/>
              </a:rPr>
              <a:t> via XX settembre</a:t>
            </a:r>
            <a:r>
              <a:rPr lang="it-IT" sz="2000" b="1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</a:rPr>
              <a:t/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   </a:t>
            </a:r>
            <a:r>
              <a:rPr lang="it-IT" sz="2000" b="1" dirty="0" smtClean="0">
                <a:latin typeface="Comic Sans MS" pitchFamily="66" charset="0"/>
              </a:rPr>
              <a:t>Metro B e B1</a:t>
            </a:r>
            <a:r>
              <a:rPr lang="it-IT" sz="2000" dirty="0" smtClean="0">
                <a:latin typeface="Comic Sans MS" pitchFamily="66" charset="0"/>
              </a:rPr>
              <a:t>: Castro Pretorio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it-IT" sz="2000" b="1" dirty="0" smtClean="0">
                <a:latin typeface="Comic Sans MS" pitchFamily="66" charset="0"/>
              </a:rPr>
              <a:t>     Metro A</a:t>
            </a:r>
            <a:r>
              <a:rPr lang="it-IT" sz="2000" dirty="0" smtClean="0">
                <a:latin typeface="Comic Sans MS" pitchFamily="66" charset="0"/>
              </a:rPr>
              <a:t>: Stazione Termini</a:t>
            </a:r>
          </a:p>
          <a:p>
            <a:pPr eaLnBrk="1" hangingPunct="1">
              <a:lnSpc>
                <a:spcPct val="80000"/>
              </a:lnSpc>
            </a:pPr>
            <a:endParaRPr 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000" dirty="0" smtClean="0"/>
          </a:p>
        </p:txBody>
      </p:sp>
      <p:pic>
        <p:nvPicPr>
          <p:cNvPr id="40963" name="Picture 7" descr="autobu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29203"/>
            <a:ext cx="2286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7164840-simboli-della-ferrovia-e-metropolitana-per-progettazione-isolata-on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2"/>
            <a:ext cx="2514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can-stock-photo_csp7072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870" y="4114800"/>
            <a:ext cx="1768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2" y="228601"/>
            <a:ext cx="8229601" cy="1143000"/>
          </a:xfrm>
        </p:spPr>
        <p:txBody>
          <a:bodyPr/>
          <a:lstStyle/>
          <a:p>
            <a:r>
              <a:rPr lang="it-IT" sz="2200" b="1" dirty="0" smtClean="0">
                <a:latin typeface="Comic Sans MS" pitchFamily="66" charset="0"/>
              </a:rPr>
              <a:t>Il “Gaio </a:t>
            </a:r>
            <a:r>
              <a:rPr lang="it-IT" sz="2200" b="1" dirty="0" err="1" smtClean="0">
                <a:latin typeface="Comic Sans MS" pitchFamily="66" charset="0"/>
              </a:rPr>
              <a:t>Lucilio</a:t>
            </a:r>
            <a:r>
              <a:rPr lang="it-IT" sz="2200" b="1" dirty="0" smtClean="0">
                <a:latin typeface="Comic Sans MS" pitchFamily="66" charset="0"/>
              </a:rPr>
              <a:t>”: </a:t>
            </a:r>
            <a:br>
              <a:rPr lang="it-IT" sz="2200" b="1" dirty="0" smtClean="0">
                <a:latin typeface="Comic Sans MS" pitchFamily="66" charset="0"/>
              </a:rPr>
            </a:br>
            <a:r>
              <a:rPr lang="it-IT" sz="2200" b="1" dirty="0" smtClean="0">
                <a:latin typeface="Comic Sans MS" pitchFamily="66" charset="0"/>
              </a:rPr>
              <a:t>la sede di via dei Sabelli completamente rinnovata</a:t>
            </a:r>
            <a:r>
              <a:rPr lang="it-IT" sz="3100" b="1" dirty="0" smtClean="0">
                <a:latin typeface="Comic Sans MS" pitchFamily="66" charset="0"/>
              </a:rPr>
              <a:t/>
            </a:r>
            <a:br>
              <a:rPr lang="it-IT" sz="3100" b="1" dirty="0" smtClean="0">
                <a:latin typeface="Comic Sans MS" pitchFamily="66" charset="0"/>
              </a:rPr>
            </a:br>
            <a:endParaRPr lang="it-IT" sz="3100" b="1" dirty="0" smtClean="0">
              <a:latin typeface="Comic Sans MS" pitchFamily="66" charset="0"/>
            </a:endParaRPr>
          </a:p>
        </p:txBody>
      </p:sp>
      <p:sp>
        <p:nvSpPr>
          <p:cNvPr id="419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599" y="3886200"/>
            <a:ext cx="9372600" cy="2438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sz="2200" dirty="0" smtClean="0"/>
              <a:t>    </a:t>
            </a:r>
            <a:r>
              <a:rPr lang="it-IT" sz="1600" dirty="0" smtClean="0">
                <a:latin typeface="Comic Sans MS" pitchFamily="66" charset="0"/>
              </a:rPr>
              <a:t>Progettato come scuola agli inizi del ‘900, l’edificio, situato in Via dei Sabelli 86, nel cuore dello storico quartiere San Lorenzo, si sviluppa su tre piani (piano rialzato, primo e secondo piano) ed è fornito di Sala proiezioni, Sala docenti,  Biblioteca (circa 5000 volumi), Laboratori Scientifici, Aula LIM, Aula Magna, Laboratorio Linguistico e ascensore e di elevatore per disabili.</a:t>
            </a:r>
          </a:p>
        </p:txBody>
      </p:sp>
      <p:pic>
        <p:nvPicPr>
          <p:cNvPr id="2" name="Picture 2" descr="C:\Users\Utente\Desktop\foto sabelli addrizz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2" y="990600"/>
            <a:ext cx="4343400" cy="28956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81009" y="5181606"/>
            <a:ext cx="8763001" cy="1703885"/>
          </a:xfrm>
          <a:prstGeom prst="rect">
            <a:avLst/>
          </a:prstGeom>
        </p:spPr>
        <p:txBody>
          <a:bodyPr wrap="square" lIns="87213" tIns="43603" rIns="87213" bIns="43603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Nella sede  sono presenti </a:t>
            </a:r>
          </a:p>
          <a:p>
            <a:pPr algn="ctr"/>
            <a:r>
              <a:rPr lang="it-IT" sz="1400" b="1" dirty="0" smtClean="0">
                <a:latin typeface="Comic Sans MS" pitchFamily="66" charset="0"/>
              </a:rPr>
              <a:t>1 sezione del Liceo delle Scienze Umane  sez C e 1 prima sez P</a:t>
            </a:r>
          </a:p>
          <a:p>
            <a:pPr algn="ctr"/>
            <a:r>
              <a:rPr lang="it-IT" sz="1400" b="1" dirty="0" smtClean="0">
                <a:latin typeface="Comic Sans MS" pitchFamily="66" charset="0"/>
              </a:rPr>
              <a:t>1 sezione del Liceo Linguistico  sez N</a:t>
            </a:r>
          </a:p>
          <a:p>
            <a:pPr algn="ctr"/>
            <a:r>
              <a:rPr lang="it-IT" sz="1400" b="1" dirty="0" smtClean="0">
                <a:latin typeface="Comic Sans MS" pitchFamily="66" charset="0"/>
              </a:rPr>
              <a:t>2 prime, una seconda, una terza e una quarta  di LICEO ECONOMICO SOCIALE    sez M e O</a:t>
            </a:r>
          </a:p>
          <a:p>
            <a:pPr algn="ctr"/>
            <a:endParaRPr lang="it-IT" sz="1400" b="1" dirty="0" smtClean="0">
              <a:latin typeface="Comic Sans MS" pitchFamily="66" charset="0"/>
            </a:endParaRPr>
          </a:p>
          <a:p>
            <a:pPr algn="just"/>
            <a:endParaRPr lang="it-IT" sz="1600" b="1" dirty="0" smtClean="0">
              <a:latin typeface="Comic Sans MS" pitchFamily="66" charset="0"/>
            </a:endParaRPr>
          </a:p>
          <a:p>
            <a:pPr algn="just"/>
            <a:endParaRPr lang="it-IT" sz="1600" b="1" dirty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67002" y="6488671"/>
            <a:ext cx="4572001" cy="348026"/>
          </a:xfrm>
          <a:prstGeom prst="rect">
            <a:avLst/>
          </a:prstGeom>
        </p:spPr>
        <p:txBody>
          <a:bodyPr lIns="87213" tIns="43603" rIns="87213" bIns="43603">
            <a:spAutoFit/>
          </a:bodyPr>
          <a:lstStyle/>
          <a:p>
            <a:r>
              <a:rPr lang="it-IT" sz="1700" b="1" dirty="0" smtClean="0">
                <a:latin typeface="Comic Sans MS" pitchFamily="66" charset="0"/>
              </a:rPr>
              <a:t>     (per un totale di 16 classi)</a:t>
            </a:r>
            <a:endParaRPr lang="it-IT" sz="17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116D1-F817-4FE9-9FF9-9B4EA4E7F53C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62003" y="152402"/>
            <a:ext cx="7960321" cy="1231040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r>
              <a:rPr lang="it-IT" sz="2800" dirty="0" smtClean="0"/>
              <a:t>CENTRO SPORTIVO CAVALIERI </a:t>
            </a:r>
            <a:r>
              <a:rPr lang="it-IT" sz="2800" dirty="0" err="1" smtClean="0"/>
              <a:t>DI</a:t>
            </a:r>
            <a:r>
              <a:rPr lang="it-IT" sz="2800" dirty="0" smtClean="0"/>
              <a:t> COLOMBO</a:t>
            </a:r>
          </a:p>
          <a:p>
            <a:pPr algn="ctr"/>
            <a:r>
              <a:rPr lang="it-IT" sz="1800" dirty="0" smtClean="0"/>
              <a:t>Via dei Sabelli 88</a:t>
            </a:r>
          </a:p>
          <a:p>
            <a:endParaRPr lang="it-IT" sz="2800" dirty="0"/>
          </a:p>
        </p:txBody>
      </p:sp>
      <p:pic>
        <p:nvPicPr>
          <p:cNvPr id="7" name="Immagine 6" descr="Cavalieri di colomb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5791200" cy="5943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2" y="381000"/>
            <a:ext cx="7924800" cy="1447800"/>
          </a:xfrm>
        </p:spPr>
        <p:txBody>
          <a:bodyPr/>
          <a:lstStyle/>
          <a:p>
            <a:pPr eaLnBrk="1" hangingPunct="1"/>
            <a:r>
              <a:rPr lang="it-IT" sz="4000" b="1" dirty="0" smtClean="0">
                <a:latin typeface="Comic Sans MS" pitchFamily="66" charset="0"/>
              </a:rPr>
              <a:t>Collegamenti per la sede</a:t>
            </a:r>
            <a:br>
              <a:rPr lang="it-IT" sz="4000" b="1" dirty="0" smtClean="0">
                <a:latin typeface="Comic Sans MS" pitchFamily="66" charset="0"/>
              </a:rPr>
            </a:br>
            <a:r>
              <a:rPr lang="it-IT" sz="4000" b="1" dirty="0" smtClean="0">
                <a:latin typeface="Comic Sans MS" pitchFamily="66" charset="0"/>
              </a:rPr>
              <a:t>Via dei Sabelli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endParaRPr lang="it-IT" sz="4000" b="1" dirty="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2" y="1905008"/>
            <a:ext cx="8229600" cy="3687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 scuola è raggiungibile a piedi da </a:t>
            </a:r>
            <a:r>
              <a:rPr lang="it-IT" sz="2400" dirty="0" err="1" smtClean="0">
                <a:latin typeface="Comic Sans MS" pitchFamily="66" charset="0"/>
              </a:rPr>
              <a:t>P.zza</a:t>
            </a:r>
            <a:r>
              <a:rPr lang="it-IT" sz="2400" dirty="0" smtClean="0">
                <a:latin typeface="Comic Sans MS" pitchFamily="66" charset="0"/>
              </a:rPr>
              <a:t> di Porta Maggiore e da Piazzale del </a:t>
            </a:r>
            <a:r>
              <a:rPr lang="it-IT" sz="2400" dirty="0" err="1" smtClean="0">
                <a:latin typeface="Comic Sans MS" pitchFamily="66" charset="0"/>
              </a:rPr>
              <a:t>Verano</a:t>
            </a:r>
            <a:r>
              <a:rPr lang="it-IT" sz="2400" dirty="0" smtClean="0">
                <a:latin typeface="Comic Sans MS" pitchFamily="66" charset="0"/>
              </a:rPr>
              <a:t> ed è servita da linee urbane e treni delle “linee laziali”.       </a:t>
            </a:r>
          </a:p>
          <a:p>
            <a:pPr eaLnBrk="1" hangingPunct="1">
              <a:buFontTx/>
              <a:buNone/>
            </a:pPr>
            <a:r>
              <a:rPr lang="it-IT" sz="2400" b="1" dirty="0" smtClean="0">
                <a:latin typeface="Comic Sans MS" pitchFamily="66" charset="0"/>
              </a:rPr>
              <a:t>     3</a:t>
            </a:r>
            <a:r>
              <a:rPr lang="it-IT" sz="2400" dirty="0" smtClean="0">
                <a:latin typeface="Comic Sans MS" pitchFamily="66" charset="0"/>
              </a:rPr>
              <a:t> St. di Trastevere - </a:t>
            </a:r>
            <a:r>
              <a:rPr lang="it-IT" sz="2400" dirty="0" err="1" smtClean="0">
                <a:latin typeface="Comic Sans MS" pitchFamily="66" charset="0"/>
              </a:rPr>
              <a:t>P.zza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Thorwaldsen</a:t>
            </a:r>
            <a:r>
              <a:rPr lang="it-IT" sz="2400" dirty="0" smtClean="0">
                <a:latin typeface="Comic Sans MS" pitchFamily="66" charset="0"/>
              </a:rPr>
              <a:t>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  </a:t>
            </a:r>
            <a:r>
              <a:rPr lang="it-IT" sz="2400" b="1" dirty="0" smtClean="0">
                <a:latin typeface="Comic Sans MS" pitchFamily="66" charset="0"/>
              </a:rPr>
              <a:t>19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P.zza</a:t>
            </a:r>
            <a:r>
              <a:rPr lang="it-IT" sz="2400" dirty="0" smtClean="0">
                <a:latin typeface="Comic Sans MS" pitchFamily="66" charset="0"/>
              </a:rPr>
              <a:t> dei Gerani - </a:t>
            </a:r>
            <a:r>
              <a:rPr lang="it-IT" sz="2400" dirty="0" err="1" smtClean="0">
                <a:latin typeface="Comic Sans MS" pitchFamily="66" charset="0"/>
              </a:rPr>
              <a:t>P.zza</a:t>
            </a:r>
            <a:r>
              <a:rPr lang="it-IT" sz="2400" dirty="0" smtClean="0">
                <a:latin typeface="Comic Sans MS" pitchFamily="66" charset="0"/>
              </a:rPr>
              <a:t> Risorgimento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  </a:t>
            </a:r>
            <a:r>
              <a:rPr lang="it-IT" sz="2400" b="1" dirty="0" smtClean="0">
                <a:latin typeface="Comic Sans MS" pitchFamily="66" charset="0"/>
              </a:rPr>
              <a:t>71</a:t>
            </a:r>
            <a:r>
              <a:rPr lang="it-IT" sz="2400" dirty="0" smtClean="0">
                <a:latin typeface="Comic Sans MS" pitchFamily="66" charset="0"/>
              </a:rPr>
              <a:t> St. Tiburtina - </a:t>
            </a:r>
            <a:r>
              <a:rPr lang="it-IT" sz="2400" dirty="0" err="1" smtClean="0">
                <a:latin typeface="Comic Sans MS" pitchFamily="66" charset="0"/>
              </a:rPr>
              <a:t>P.zza</a:t>
            </a:r>
            <a:r>
              <a:rPr lang="it-IT" sz="2400" dirty="0" smtClean="0">
                <a:latin typeface="Comic Sans MS" pitchFamily="66" charset="0"/>
              </a:rPr>
              <a:t> S. Silvestro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  </a:t>
            </a:r>
            <a:r>
              <a:rPr lang="it-IT" sz="2400" b="1" dirty="0" smtClean="0">
                <a:latin typeface="Comic Sans MS" pitchFamily="66" charset="0"/>
              </a:rPr>
              <a:t>492</a:t>
            </a:r>
            <a:r>
              <a:rPr lang="it-IT" sz="2400" dirty="0" smtClean="0">
                <a:latin typeface="Comic Sans MS" pitchFamily="66" charset="0"/>
              </a:rPr>
              <a:t> St. Tiburtina - Musei Vatican</a:t>
            </a:r>
            <a:r>
              <a:rPr lang="it-IT" sz="2400" dirty="0" smtClean="0"/>
              <a:t>i</a:t>
            </a:r>
          </a:p>
        </p:txBody>
      </p:sp>
      <p:pic>
        <p:nvPicPr>
          <p:cNvPr id="45059" name="Picture 5" descr="autobu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46679"/>
            <a:ext cx="2590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can-stock-photo_csp7072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267" y="0"/>
            <a:ext cx="14557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7164840-simboli-della-ferrovia-e-metropolitana-per-progettazione-isolata-on-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9850"/>
            <a:ext cx="2590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765DC-B8C2-40BA-938A-6D6B450B4F7F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3" y="0"/>
            <a:ext cx="8229600" cy="1143000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latin typeface="Comic Sans MS" pitchFamily="66" charset="0"/>
              </a:rPr>
              <a:t>La sede di Via Giovanni Da Procida: </a:t>
            </a:r>
            <a:br>
              <a:rPr lang="it-IT" sz="3200" b="1" dirty="0" smtClean="0">
                <a:latin typeface="Comic Sans MS" pitchFamily="66" charset="0"/>
              </a:rPr>
            </a:br>
            <a:r>
              <a:rPr lang="it-IT" sz="3200" b="1" dirty="0" smtClean="0">
                <a:latin typeface="Comic Sans MS" pitchFamily="66" charset="0"/>
              </a:rPr>
              <a:t>una piccola grande oasi …</a:t>
            </a: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152400" y="-2093802"/>
            <a:ext cx="8763000" cy="1101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2" tIns="45687" rIns="91372" bIns="45687" anchor="ctr">
            <a:spAutoFit/>
          </a:bodyPr>
          <a:lstStyle/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b="1" dirty="0" smtClean="0">
              <a:latin typeface="Comic Sans MS" pitchFamily="66" charset="0"/>
            </a:endParaRPr>
          </a:p>
          <a:p>
            <a:endParaRPr lang="it-IT" sz="1800" b="1" dirty="0" smtClean="0">
              <a:latin typeface="Comic Sans MS" pitchFamily="66" charset="0"/>
            </a:endParaRPr>
          </a:p>
          <a:p>
            <a:endParaRPr lang="it-IT" sz="1800" b="1" dirty="0" smtClean="0">
              <a:latin typeface="Comic Sans MS" pitchFamily="66" charset="0"/>
            </a:endParaRPr>
          </a:p>
          <a:p>
            <a:endParaRPr lang="it-IT" sz="1800" b="1" dirty="0" smtClean="0">
              <a:latin typeface="Comic Sans MS" pitchFamily="66" charset="0"/>
            </a:endParaRPr>
          </a:p>
          <a:p>
            <a:endParaRPr lang="it-IT" sz="1800" b="1" dirty="0" smtClean="0">
              <a:latin typeface="Comic Sans MS" pitchFamily="66" charset="0"/>
            </a:endParaRPr>
          </a:p>
          <a:p>
            <a:endParaRPr lang="it-IT" sz="1800" b="1" dirty="0" smtClean="0">
              <a:latin typeface="Comic Sans MS" pitchFamily="66" charset="0"/>
            </a:endParaRPr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 smtClean="0"/>
          </a:p>
          <a:p>
            <a:pPr algn="just"/>
            <a:r>
              <a:rPr lang="it-IT" sz="1800" dirty="0" smtClean="0">
                <a:latin typeface="Comic Sans MS" pitchFamily="66" charset="0"/>
              </a:rPr>
              <a:t>Per far fronte alle maggiori richieste di iscrizioni, nell’a.s. 2007-2008, nei pressi di piazza Bologna, apre una nuova sede, in una palazzina che ospita anche la scuola media “Falcone e Borsellino”. Comprende il corso di Scienze Umane e quello Linguistico con tutti laboratori: Laboratorio di informatica con collegamento in rete, Laboratorio Linguistico, Aula LIM e  Palestra. </a:t>
            </a:r>
          </a:p>
          <a:p>
            <a:pPr algn="just"/>
            <a:r>
              <a:rPr lang="it-IT" sz="1800" dirty="0" smtClean="0">
                <a:latin typeface="Comic Sans MS" pitchFamily="66" charset="0"/>
              </a:rPr>
              <a:t>E’ fornita di ascensore per disabili. </a:t>
            </a:r>
          </a:p>
          <a:p>
            <a:r>
              <a:rPr lang="it-IT" sz="1800" b="1" dirty="0" smtClean="0">
                <a:latin typeface="Comic Sans MS" pitchFamily="66" charset="0"/>
              </a:rPr>
              <a:t>Nella sede sono presenti: 1 sezione del Liceo delle Scienze </a:t>
            </a:r>
            <a:r>
              <a:rPr lang="it-IT" sz="1800" b="1" smtClean="0">
                <a:latin typeface="Comic Sans MS" pitchFamily="66" charset="0"/>
              </a:rPr>
              <a:t>Umane </a:t>
            </a:r>
          </a:p>
          <a:p>
            <a:r>
              <a:rPr lang="it-IT" sz="1800" b="1" smtClean="0">
                <a:latin typeface="Comic Sans MS" pitchFamily="66" charset="0"/>
              </a:rPr>
              <a:t>+</a:t>
            </a:r>
            <a:r>
              <a:rPr lang="it-IT" sz="1800" b="1" dirty="0" smtClean="0">
                <a:latin typeface="Comic Sans MS" pitchFamily="66" charset="0"/>
              </a:rPr>
              <a:t>1 sezione del Liceo Linguistico (per un totale di 10 classi)</a:t>
            </a:r>
          </a:p>
          <a:p>
            <a:r>
              <a:rPr lang="it-IT" sz="1800" dirty="0" smtClean="0">
                <a:latin typeface="Comic Sans MS" pitchFamily="66" charset="0"/>
              </a:rPr>
              <a:t> </a:t>
            </a: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>
              <a:latin typeface="Comic Sans MS" pitchFamily="66" charset="0"/>
            </a:endParaRPr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7" name="Immagine 6" descr="proc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066802"/>
            <a:ext cx="6248400" cy="31893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5522</TotalTime>
  <Words>2330</Words>
  <Application>Microsoft Office PowerPoint</Application>
  <PresentationFormat>On-screen Show (4:3)</PresentationFormat>
  <Paragraphs>691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Bitter</vt:lpstr>
      <vt:lpstr>Brush Script Std</vt:lpstr>
      <vt:lpstr>Calibri</vt:lpstr>
      <vt:lpstr>Comic Sans MS</vt:lpstr>
      <vt:lpstr>CommercialScript BT</vt:lpstr>
      <vt:lpstr>Helvetica</vt:lpstr>
      <vt:lpstr>Monotype Corsiva</vt:lpstr>
      <vt:lpstr>Tahoma</vt:lpstr>
      <vt:lpstr>Times New Roman</vt:lpstr>
      <vt:lpstr>Titillium Web</vt:lpstr>
      <vt:lpstr>Wingdings</vt:lpstr>
      <vt:lpstr>Struttura predefinita</vt:lpstr>
      <vt:lpstr>PowerPoint Presentation</vt:lpstr>
      <vt:lpstr>PowerPoint Presentation</vt:lpstr>
      <vt:lpstr>  Il Niccolò Machiavelli, dislocato su tre sedi, nasce a Roma nel 2000, ma ha alle sue spalle una lunga tradizione.         </vt:lpstr>
      <vt:lpstr>La sede di Piazza Indipendenza</vt:lpstr>
      <vt:lpstr> Collegamenti  per la sede di Piazza Indipendenza </vt:lpstr>
      <vt:lpstr>Il “Gaio Lucilio”:  la sede di via dei Sabelli completamente rinnovata </vt:lpstr>
      <vt:lpstr>PowerPoint Presentation</vt:lpstr>
      <vt:lpstr>Collegamenti per la sede Via dei Sabelli </vt:lpstr>
      <vt:lpstr>La sede di Via Giovanni Da Procida:  una piccola grande oasi …</vt:lpstr>
      <vt:lpstr> Collegamenti per la sede Via Giovanni da Procida </vt:lpstr>
      <vt:lpstr>PowerPoint Presentation</vt:lpstr>
      <vt:lpstr>LICEO LINGUISTICO </vt:lpstr>
      <vt:lpstr>Quadro Orario del Liceo Linguistico</vt:lpstr>
      <vt:lpstr> Il docente di conversazione in lingua straniera      </vt:lpstr>
      <vt:lpstr>PowerPoint Presentation</vt:lpstr>
      <vt:lpstr>Prospettive del Liceo Linguistico  consente l'accesso a tutti i corsi di laurea </vt:lpstr>
      <vt:lpstr>Quadro Orario del Liceo Linguistico  opzione internazionale</vt:lpstr>
      <vt:lpstr>Sezioni ad opzione Internazionale</vt:lpstr>
      <vt:lpstr>PowerPoint Presentation</vt:lpstr>
      <vt:lpstr>PowerPoint Presentation</vt:lpstr>
      <vt:lpstr>PowerPoint Presentation</vt:lpstr>
      <vt:lpstr> Microsoft 365 for Education</vt:lpstr>
      <vt:lpstr>Il liceo Machiavelli:  la nostra offerta formativa …</vt:lpstr>
      <vt:lpstr>   … si caratterizza per un forte e deciso processo di Internazionalizzazione </vt:lpstr>
      <vt:lpstr> Progetti curricolari di potenziamento linguistico     </vt:lpstr>
      <vt:lpstr>Riconoscimento europeo   Scuola eTwinning al Liceo Machiavelli</vt:lpstr>
      <vt:lpstr>Progetti extra-curricolari di potenziamento linguistico   </vt:lpstr>
      <vt:lpstr>               Mobilità  </vt:lpstr>
      <vt:lpstr>Mobilità  </vt:lpstr>
      <vt:lpstr>Mobilità  </vt:lpstr>
      <vt:lpstr>Mobilità premio: STRASBURGO</vt:lpstr>
      <vt:lpstr>Mobilità premio: Move2learn 2018</vt:lpstr>
      <vt:lpstr>PowerPoint Presentation</vt:lpstr>
      <vt:lpstr>PowerPoint Presentation</vt:lpstr>
      <vt:lpstr>Corsi di recupero  … e potenziamento</vt:lpstr>
      <vt:lpstr>PowerPoint Presentation</vt:lpstr>
      <vt:lpstr>PowerPoint Presentation</vt:lpstr>
      <vt:lpstr>PowerPoint Presentation</vt:lpstr>
      <vt:lpstr>Iscrizione all’anno scolastico 2021/2022 Ai sensi dell’articolo 7, comma 28, del d.l. 95/2012, convertito dalla l. 135/2012,  le iscrizioni sono effettuate in modalità on line per tutte le classi iniziali della scuola primaria, secondaria di primo grado e secondaria di secondo grado statale  Le domande di iscrizione on line dovranno essere presentate   dalle ore 8:00 del 4 gennaio 2021  alle ore 20:00 del 25 gennaio 2021.   su “Iscrizioni on line”, disponibile sul portale del Ministero dell’Istruzione www.istruzione.it/iscrizionionline/   ATTENZIONE  su www.istruzione.it/iscrizionionline/  selezionare  Ordine di scuola (sec. II grado) e denominazione            MACHIAVELLI (EX ORIANI) : indirizzo scienze umane e linguistico   CODICE DEL LICEO DA INDICARE NEL MODULO DI ISCRIZIONI  (per il  Linguistico, per le Scienze Umane e per l’Economico Sociale)            RMPM02601Q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Vittoria</dc:creator>
  <cp:lastModifiedBy>MASSIMO ROCCO</cp:lastModifiedBy>
  <cp:revision>755</cp:revision>
  <cp:lastPrinted>2012-11-28T23:24:12Z</cp:lastPrinted>
  <dcterms:created xsi:type="dcterms:W3CDTF">1601-01-01T00:00:00Z</dcterms:created>
  <dcterms:modified xsi:type="dcterms:W3CDTF">2020-11-15T16:35:30Z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