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60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lang="it-IT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1AA9544-0DC3-4C8F-BE45-787DAA01DD4C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19/10/2021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0B1C400-B86E-43A9-B0F0-76FDE29B6213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567240" y="3025440"/>
            <a:ext cx="52149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5400" b="0" strike="noStrike" spc="-1">
                <a:solidFill>
                  <a:srgbClr val="FFC000"/>
                </a:solidFill>
                <a:latin typeface="Calibri"/>
              </a:rPr>
              <a:t> </a:t>
            </a:r>
            <a:endParaRPr lang="it-IT" sz="5400" b="0" strike="noStrike" spc="-1"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864000" y="648000"/>
            <a:ext cx="7946644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it-IT" sz="2800" b="1" strike="noStrike" spc="-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IL CANE E IL GATTO </a:t>
            </a:r>
            <a:r>
              <a:rPr lang="it-IT" sz="2800" b="1" strike="noStrike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NELL’ARTE</a:t>
            </a:r>
          </a:p>
          <a:p>
            <a:r>
              <a:rPr lang="it-IT" sz="2800" b="1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Anno scolastico 2021/2022</a:t>
            </a:r>
          </a:p>
          <a:p>
            <a:r>
              <a:rPr lang="it-IT" sz="2400" b="1" strike="noStrike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Professoressa Stefania </a:t>
            </a:r>
            <a:r>
              <a:rPr lang="it-IT" sz="2400" b="1" strike="noStrike" spc="-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D’Elia</a:t>
            </a:r>
            <a:endParaRPr lang="it-IT" sz="2400" b="1" strike="noStrike" spc="-1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84" name="Immagine 83"/>
          <p:cNvPicPr/>
          <p:nvPr/>
        </p:nvPicPr>
        <p:blipFill>
          <a:blip r:embed="rId2"/>
          <a:stretch/>
        </p:blipFill>
        <p:spPr>
          <a:xfrm>
            <a:off x="1330200" y="2444478"/>
            <a:ext cx="3381120" cy="2484720"/>
          </a:xfrm>
          <a:prstGeom prst="rect">
            <a:avLst/>
          </a:prstGeom>
          <a:ln>
            <a:noFill/>
          </a:ln>
        </p:spPr>
      </p:pic>
      <p:pic>
        <p:nvPicPr>
          <p:cNvPr id="85" name="Immagine 84"/>
          <p:cNvPicPr/>
          <p:nvPr/>
        </p:nvPicPr>
        <p:blipFill>
          <a:blip r:embed="rId3"/>
          <a:stretch/>
        </p:blipFill>
        <p:spPr>
          <a:xfrm>
            <a:off x="5065200" y="3143720"/>
            <a:ext cx="3142800" cy="3142800"/>
          </a:xfrm>
          <a:prstGeom prst="rect">
            <a:avLst/>
          </a:prstGeom>
          <a:ln>
            <a:noFill/>
          </a:ln>
        </p:spPr>
      </p:pic>
      <p:pic>
        <p:nvPicPr>
          <p:cNvPr id="86" name="Immagine 85"/>
          <p:cNvPicPr/>
          <p:nvPr/>
        </p:nvPicPr>
        <p:blipFill>
          <a:blip r:embed="rId4"/>
          <a:srcRect l="9425" t="9425" r="16729"/>
          <a:stretch/>
        </p:blipFill>
        <p:spPr>
          <a:xfrm>
            <a:off x="8355962" y="2064642"/>
            <a:ext cx="3383640" cy="415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kern="1200" spc="-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+mn-cs"/>
              </a:rPr>
              <a:t>IL CANE E IL GATTO NELL’ARTE</a:t>
            </a:r>
            <a:r>
              <a:rPr lang="it-IT" b="1" strike="noStrike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it-IT" b="1" strike="noStrike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/>
          </p:nvPr>
        </p:nvSpPr>
        <p:spPr>
          <a:xfrm>
            <a:off x="3381356" y="2500306"/>
            <a:ext cx="5643602" cy="1889192"/>
          </a:xfrm>
        </p:spPr>
        <p:txBody>
          <a:bodyPr/>
          <a:lstStyle/>
          <a:p>
            <a:pPr algn="just"/>
            <a:r>
              <a:rPr lang="it-IT" dirty="0">
                <a:latin typeface="Verdana" pitchFamily="34" charset="0"/>
                <a:ea typeface="Verdana" pitchFamily="34" charset="0"/>
              </a:rPr>
              <a:t>Il laboratorio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“Il cane e gatto nell’arte” </a:t>
            </a:r>
            <a:r>
              <a:rPr lang="it-IT" dirty="0">
                <a:latin typeface="Verdana" pitchFamily="34" charset="0"/>
                <a:ea typeface="Verdana" pitchFamily="34" charset="0"/>
              </a:rPr>
              <a:t>è rivolto a tutti gli alunni delle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classi prime</a:t>
            </a:r>
            <a:r>
              <a:rPr lang="it-IT" dirty="0">
                <a:latin typeface="Verdana" pitchFamily="34" charset="0"/>
                <a:ea typeface="Verdana" pitchFamily="34" charset="0"/>
              </a:rPr>
              <a:t> ed ha l’obiettivo di far conoscere ai ragazzi il ruolo svolto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nell’arte dai </a:t>
            </a:r>
            <a:r>
              <a:rPr lang="it-IT" dirty="0">
                <a:latin typeface="Verdana" pitchFamily="34" charset="0"/>
                <a:ea typeface="Verdana" pitchFamily="34" charset="0"/>
              </a:rPr>
              <a:t>due principali amici dell’uomo, il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cane</a:t>
            </a:r>
            <a:r>
              <a:rPr lang="it-IT" dirty="0">
                <a:latin typeface="Verdana" pitchFamily="34" charset="0"/>
                <a:ea typeface="Verdana" pitchFamily="34" charset="0"/>
              </a:rPr>
              <a:t> ed il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gatto,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con particolare focus sulla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produzione letteraria</a:t>
            </a:r>
            <a:r>
              <a:rPr lang="it-IT" dirty="0" smtClean="0"/>
              <a:t>. 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72" y="1651413"/>
            <a:ext cx="2952729" cy="52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73304"/>
            <a:ext cx="3238480" cy="288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kern="1200" spc="-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+mn-cs"/>
              </a:rPr>
              <a:t>IL CANE E IL GATTO </a:t>
            </a:r>
            <a:r>
              <a:rPr lang="it-IT" sz="2800" b="1" kern="1200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+mn-cs"/>
              </a:rPr>
              <a:t>NELL’ARTE</a:t>
            </a:r>
            <a:br>
              <a:rPr lang="it-IT" sz="2800" b="1" kern="1200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+mn-cs"/>
              </a:rPr>
            </a:br>
            <a:r>
              <a:rPr lang="it-IT" sz="2400" b="1" kern="1200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+mn-cs"/>
              </a:rPr>
              <a:t>Attività</a:t>
            </a:r>
            <a:r>
              <a:rPr lang="it-IT" b="1" strike="noStrike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it-IT" b="1" strike="noStrike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/>
          </p:nvPr>
        </p:nvSpPr>
        <p:spPr>
          <a:xfrm>
            <a:off x="838080" y="1928802"/>
            <a:ext cx="10515240" cy="4357718"/>
          </a:xfrm>
        </p:spPr>
        <p:txBody>
          <a:bodyPr/>
          <a:lstStyle/>
          <a:p>
            <a:pPr algn="just"/>
            <a:r>
              <a:rPr lang="it-IT" dirty="0" smtClean="0">
                <a:latin typeface="Verdana" pitchFamily="34" charset="0"/>
                <a:ea typeface="Verdana" pitchFamily="34" charset="0"/>
              </a:rPr>
              <a:t>Il laboratorio si articolerà con le seguenti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attività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:</a:t>
            </a:r>
          </a:p>
          <a:p>
            <a:pPr algn="just"/>
            <a:endParaRPr lang="it-IT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 lettura</a:t>
            </a:r>
            <a:r>
              <a:rPr lang="it-IT" dirty="0">
                <a:latin typeface="Verdana" pitchFamily="34" charset="0"/>
                <a:ea typeface="Verdana" pitchFamily="34" charset="0"/>
              </a:rPr>
              <a:t>, comprensione ed analisi di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testi letterari </a:t>
            </a:r>
            <a:r>
              <a:rPr lang="it-IT" dirty="0">
                <a:latin typeface="Verdana" pitchFamily="34" charset="0"/>
                <a:ea typeface="Verdana" pitchFamily="34" charset="0"/>
              </a:rPr>
              <a:t>con protagonisti cani e gatti (es.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fiabe </a:t>
            </a:r>
            <a:r>
              <a:rPr lang="it-IT" dirty="0">
                <a:latin typeface="Verdana" pitchFamily="34" charset="0"/>
                <a:ea typeface="Verdana" pitchFamily="34" charset="0"/>
              </a:rPr>
              <a:t>o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favole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)</a:t>
            </a:r>
          </a:p>
          <a:p>
            <a:pPr lvl="0" algn="just">
              <a:buFont typeface="Arial" pitchFamily="34" charset="0"/>
              <a:buChar char="•"/>
            </a:pPr>
            <a:endParaRPr lang="it-IT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it-IT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scrittura</a:t>
            </a:r>
            <a:r>
              <a:rPr lang="it-IT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di favole </a:t>
            </a:r>
            <a:r>
              <a:rPr lang="it-IT" dirty="0">
                <a:latin typeface="Verdana" pitchFamily="34" charset="0"/>
                <a:ea typeface="Verdana" pitchFamily="34" charset="0"/>
              </a:rPr>
              <a:t>originali e trasposizione in breve testo teatrale con successiva rappresentazione in aula </a:t>
            </a:r>
          </a:p>
          <a:p>
            <a:pPr lvl="0" algn="just">
              <a:buFont typeface="Arial" pitchFamily="34" charset="0"/>
              <a:buChar char="•"/>
            </a:pPr>
            <a:endParaRPr lang="it-IT" dirty="0" smtClean="0">
              <a:latin typeface="Verdana" pitchFamily="34" charset="0"/>
              <a:ea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diritt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i </a:t>
            </a:r>
            <a:r>
              <a:rPr lang="it-IT" dirty="0">
                <a:latin typeface="Verdana" pitchFamily="34" charset="0"/>
                <a:ea typeface="Verdana" pitchFamily="34" charset="0"/>
              </a:rPr>
              <a:t>degli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animali</a:t>
            </a:r>
          </a:p>
          <a:p>
            <a:pPr algn="just">
              <a:buFont typeface="Arial" pitchFamily="34" charset="0"/>
              <a:buChar char="•"/>
            </a:pPr>
            <a:endParaRPr lang="it-IT" dirty="0">
              <a:latin typeface="Verdana" pitchFamily="34" charset="0"/>
              <a:ea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 lettura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fumetti</a:t>
            </a:r>
            <a:endParaRPr lang="it-IT" b="1" dirty="0">
              <a:latin typeface="Verdana" pitchFamily="34" charset="0"/>
              <a:ea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dirty="0" smtClean="0">
              <a:latin typeface="Verdana" pitchFamily="34" charset="0"/>
              <a:ea typeface="Verdan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it-IT" dirty="0">
                <a:latin typeface="Verdana" pitchFamily="34" charset="0"/>
                <a:ea typeface="Verdana" pitchFamily="34" charset="0"/>
              </a:rPr>
              <a:t> ascolto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canzoni</a:t>
            </a:r>
            <a:r>
              <a:rPr lang="it-IT" dirty="0">
                <a:latin typeface="Verdana" pitchFamily="34" charset="0"/>
                <a:ea typeface="Verdana" pitchFamily="34" charset="0"/>
              </a:rPr>
              <a:t>, visione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film</a:t>
            </a:r>
            <a:r>
              <a:rPr lang="it-IT" dirty="0">
                <a:latin typeface="Verdana" pitchFamily="34" charset="0"/>
                <a:ea typeface="Verdana" pitchFamily="34" charset="0"/>
              </a:rPr>
              <a:t> e </a:t>
            </a:r>
            <a:r>
              <a:rPr lang="it-IT" b="1" dirty="0">
                <a:latin typeface="Verdana" pitchFamily="34" charset="0"/>
                <a:ea typeface="Verdana" pitchFamily="34" charset="0"/>
              </a:rPr>
              <a:t>filmati</a:t>
            </a:r>
            <a:r>
              <a:rPr lang="it-IT" dirty="0"/>
              <a:t>, </a:t>
            </a:r>
            <a:r>
              <a:rPr lang="it-IT" dirty="0">
                <a:latin typeface="Verdana" pitchFamily="34" charset="0"/>
                <a:ea typeface="Verdana" pitchFamily="34" charset="0"/>
              </a:rPr>
              <a:t>visione</a:t>
            </a:r>
            <a:r>
              <a:rPr lang="it-IT" dirty="0"/>
              <a:t> </a:t>
            </a:r>
            <a:r>
              <a:rPr lang="it-IT" dirty="0">
                <a:latin typeface="Verdana" pitchFamily="34" charset="0"/>
                <a:ea typeface="Verdana" pitchFamily="34" charset="0"/>
              </a:rPr>
              <a:t>opere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d’arte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dirty="0">
                <a:latin typeface="Verdana" pitchFamily="34" charset="0"/>
                <a:ea typeface="Verdana" pitchFamily="34" charset="0"/>
              </a:rPr>
              <a:t>con protagonisti cani e gatti</a:t>
            </a:r>
          </a:p>
          <a:p>
            <a:pPr algn="just">
              <a:buFont typeface="Arial" pitchFamily="34" charset="0"/>
              <a:buChar char="•"/>
            </a:pPr>
            <a:endParaRPr lang="it-IT" dirty="0"/>
          </a:p>
          <a:p>
            <a:pPr lvl="0" algn="just">
              <a:buFont typeface="Arial" pitchFamily="34" charset="0"/>
              <a:buChar char="•"/>
            </a:pPr>
            <a:endParaRPr lang="it-IT" dirty="0"/>
          </a:p>
          <a:p>
            <a:pPr algn="just">
              <a:buFont typeface="Arial" pitchFamily="34" charset="0"/>
              <a:buChar char="•"/>
            </a:pPr>
            <a:endParaRPr lang="it-IT" dirty="0" smtClean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9141" y="0"/>
            <a:ext cx="3952860" cy="226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kern="1200" spc="-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IL CANE E IL GATTO NELL’ARTE</a:t>
            </a:r>
            <a:br>
              <a:rPr lang="it-IT" sz="2800" b="1" kern="1200" spc="-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it-IT" sz="2400" b="1" kern="1200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+mn-cs"/>
              </a:rPr>
              <a:t>Metodologie e prodotti</a:t>
            </a:r>
            <a:endParaRPr lang="it-IT" sz="2400" b="1" kern="1200" spc="-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+mn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1389126"/>
          </a:xfrm>
        </p:spPr>
        <p:txBody>
          <a:bodyPr/>
          <a:lstStyle/>
          <a:p>
            <a:pPr lvl="0"/>
            <a:r>
              <a:rPr lang="it-IT" dirty="0" smtClean="0">
                <a:latin typeface="Verdana" pitchFamily="34" charset="0"/>
                <a:ea typeface="Verdana" pitchFamily="34" charset="0"/>
              </a:rPr>
              <a:t>Il laboratorio utilizzerà le seguenti metodologie:   </a:t>
            </a:r>
          </a:p>
          <a:p>
            <a:pPr lvl="0">
              <a:buFont typeface="Arial" pitchFamily="34" charset="0"/>
              <a:buChar char="•"/>
            </a:pPr>
            <a:endParaRPr lang="it-IT" dirty="0" smtClean="0">
              <a:latin typeface="Verdana" pitchFamily="34" charset="0"/>
              <a:ea typeface="Verdan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Ascolto attivo</a:t>
            </a:r>
            <a:endParaRPr lang="it-IT" b="1" dirty="0">
              <a:latin typeface="Verdana" pitchFamily="34" charset="0"/>
              <a:ea typeface="Verdan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it-IT" b="1" dirty="0" smtClean="0">
                <a:latin typeface="Verdana" pitchFamily="34" charset="0"/>
                <a:ea typeface="Verdana" pitchFamily="34" charset="0"/>
              </a:rPr>
              <a:t> Brainstorming</a:t>
            </a:r>
            <a:endParaRPr lang="it-IT" b="1" dirty="0">
              <a:latin typeface="Verdana" pitchFamily="34" charset="0"/>
              <a:ea typeface="Verdan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it-IT" b="1" dirty="0" smtClean="0">
                <a:latin typeface="Verdana" pitchFamily="34" charset="0"/>
                <a:ea typeface="Verdana" pitchFamily="34" charset="0"/>
              </a:rPr>
              <a:t> Cooperative </a:t>
            </a:r>
            <a:r>
              <a:rPr lang="it-IT" b="1" dirty="0" err="1">
                <a:latin typeface="Verdana" pitchFamily="34" charset="0"/>
                <a:ea typeface="Verdana" pitchFamily="34" charset="0"/>
              </a:rPr>
              <a:t>learning</a:t>
            </a:r>
            <a:endParaRPr lang="it-IT" b="1" dirty="0">
              <a:latin typeface="Verdana" pitchFamily="34" charset="0"/>
              <a:ea typeface="Verdana" pitchFamily="34" charset="0"/>
            </a:endParaRPr>
          </a:p>
          <a:p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809588" y="3786190"/>
            <a:ext cx="10515240" cy="150019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I</a:t>
            </a:r>
            <a:r>
              <a:rPr kumimoji="0" lang="it-IT" sz="1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prodotti previsti sono: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Favole</a:t>
            </a:r>
            <a:r>
              <a:rPr kumimoji="0" lang="it-IT" sz="18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originali scritte dagli studenti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b="1" kern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it-IT" b="1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</a:rPr>
              <a:t>Disegni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Volantino</a:t>
            </a:r>
            <a:r>
              <a:rPr kumimoji="0" lang="it-IT" sz="18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contro l’abbandono degli animali</a:t>
            </a: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702" y="2833702"/>
            <a:ext cx="4024298" cy="402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080" y="2889658"/>
            <a:ext cx="10515240" cy="1325160"/>
          </a:xfrm>
        </p:spPr>
        <p:txBody>
          <a:bodyPr/>
          <a:lstStyle/>
          <a:p>
            <a:r>
              <a:rPr lang="it-IT" sz="2800" b="1" kern="1200" spc="-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Grazie per l’attenzione</a:t>
            </a:r>
            <a:endParaRPr lang="it-IT" sz="2800" b="1" kern="1200" spc="-1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187</Words>
  <Application>LibreOffice/6.3.3.2$Windows_X86_64 LibreOffice_project/a64200df03143b798afd1ec74a12ab50359878ed</Application>
  <PresentationFormat>Personalizzato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Office Theme</vt:lpstr>
      <vt:lpstr>Diapositiva 1</vt:lpstr>
      <vt:lpstr>IL CANE E IL GATTO NELL’ARTE </vt:lpstr>
      <vt:lpstr>IL CANE E IL GATTO NELL’ARTE Attività </vt:lpstr>
      <vt:lpstr>IL CANE E IL GATTO NELL’ARTE Metodologie e prodotti</vt:lpstr>
      <vt:lpstr>Grazie per 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2030</dc:title>
  <dc:subject/>
  <dc:creator>Davide Cioccolo</dc:creator>
  <dc:description/>
  <cp:lastModifiedBy>User</cp:lastModifiedBy>
  <cp:revision>17</cp:revision>
  <dcterms:modified xsi:type="dcterms:W3CDTF">2021-10-19T14:50:42Z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