
<file path=[Content_Types].xml><?xml version="1.0" encoding="utf-8"?>
<Types xmlns="http://schemas.openxmlformats.org/package/2006/content-types"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64" r:id="rId4"/>
    <p:sldId id="265" r:id="rId5"/>
    <p:sldId id="258" r:id="rId6"/>
    <p:sldId id="260" r:id="rId7"/>
    <p:sldId id="262" r:id="rId8"/>
    <p:sldId id="263" r:id="rId9"/>
    <p:sldId id="266" r:id="rId10"/>
    <p:sldId id="261" r:id="rId11"/>
    <p:sldId id="268" r:id="rId12"/>
    <p:sldId id="267" r:id="rId13"/>
    <p:sldId id="270" r:id="rId14"/>
    <p:sldId id="269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10/24/2021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10/24/2021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LABORATORIO DI SCIENZE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r>
              <a:rPr lang="it-IT" dirty="0" smtClean="0"/>
              <a:t>Prof.ssa Maria Bozzolo</a:t>
            </a:r>
          </a:p>
          <a:p>
            <a:pPr algn="r"/>
            <a:r>
              <a:rPr lang="it-IT" dirty="0" smtClean="0"/>
              <a:t>Prof.ssa Maria Grazia Bizzarri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750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75899" y="902475"/>
            <a:ext cx="11107553" cy="1691533"/>
          </a:xfrm>
        </p:spPr>
        <p:txBody>
          <a:bodyPr>
            <a:normAutofit fontScale="90000"/>
          </a:bodyPr>
          <a:lstStyle/>
          <a:p>
            <a:r>
              <a:rPr lang="it-IT" sz="4400" dirty="0" smtClean="0"/>
              <a:t>IL LABORATORIO CONSISTE NELL’ESECUZIONE DI CIRCA 12 ESPERIMENTI</a:t>
            </a:r>
            <a:r>
              <a:rPr lang="it-IT" sz="2200" dirty="0" smtClean="0"/>
              <a:t/>
            </a:r>
            <a:br>
              <a:rPr lang="it-IT" sz="2200" dirty="0" smtClean="0"/>
            </a:br>
            <a:r>
              <a:rPr lang="it-IT" sz="2200" dirty="0" smtClean="0"/>
              <a:t> </a:t>
            </a:r>
            <a:r>
              <a:rPr lang="it-IT" sz="2200" dirty="0"/>
              <a:t>(microbiologia, biologia, fisica, chimica):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875899" y="2468879"/>
            <a:ext cx="6420050" cy="3931920"/>
          </a:xfrm>
        </p:spPr>
        <p:txBody>
          <a:bodyPr>
            <a:normAutofit/>
          </a:bodyPr>
          <a:lstStyle/>
          <a:p>
            <a:pPr lvl="0"/>
            <a:r>
              <a:rPr lang="it-IT" dirty="0" smtClean="0"/>
              <a:t>Osserviamo </a:t>
            </a:r>
            <a:r>
              <a:rPr lang="it-IT" dirty="0"/>
              <a:t>il nostro DNA ad occhio nudo</a:t>
            </a:r>
          </a:p>
          <a:p>
            <a:pPr lvl="0"/>
            <a:r>
              <a:rPr lang="it-IT" dirty="0"/>
              <a:t>Costruzione di modellini di cellula animale e vegetale</a:t>
            </a:r>
          </a:p>
          <a:p>
            <a:pPr lvl="0"/>
            <a:r>
              <a:rPr lang="it-IT" dirty="0"/>
              <a:t>Preparazione di vetrini e osservazione di cellule animali e vegetali al microscopio ottico</a:t>
            </a:r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3031" y="2629336"/>
            <a:ext cx="4040739" cy="303055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4018550"/>
            <a:ext cx="4538430" cy="21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76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41672" y="861461"/>
            <a:ext cx="10058400" cy="3931920"/>
          </a:xfrm>
        </p:spPr>
        <p:txBody>
          <a:bodyPr/>
          <a:lstStyle/>
          <a:p>
            <a:pPr lvl="0"/>
            <a:r>
              <a:rPr lang="it-IT" dirty="0"/>
              <a:t>Miscele e tecniche di separazione</a:t>
            </a:r>
          </a:p>
          <a:p>
            <a:pPr lvl="0"/>
            <a:r>
              <a:rPr lang="it-IT" dirty="0"/>
              <a:t>Il saggio dell’amido negli alimenti e digestione dell’amido</a:t>
            </a:r>
          </a:p>
          <a:p>
            <a:pPr lvl="0"/>
            <a:r>
              <a:rPr lang="it-IT" dirty="0"/>
              <a:t>Misura sperimentale del peso e del volume di solidi, liquidi e gas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72" y="2415941"/>
            <a:ext cx="4790385" cy="35950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3" y="2415941"/>
            <a:ext cx="4793381" cy="359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12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32046" y="1044341"/>
            <a:ext cx="5853765" cy="3931920"/>
          </a:xfrm>
        </p:spPr>
        <p:txBody>
          <a:bodyPr/>
          <a:lstStyle/>
          <a:p>
            <a:pPr lvl="0"/>
            <a:r>
              <a:rPr lang="it-IT" dirty="0" smtClean="0"/>
              <a:t>La </a:t>
            </a:r>
            <a:r>
              <a:rPr lang="it-IT" dirty="0"/>
              <a:t>chimica che passione! Reazioni chimiche spontanee</a:t>
            </a:r>
          </a:p>
          <a:p>
            <a:pPr lvl="0"/>
            <a:r>
              <a:rPr lang="it-IT" dirty="0"/>
              <a:t>Scopriamo il </a:t>
            </a:r>
            <a:r>
              <a:rPr lang="it-IT" dirty="0" err="1"/>
              <a:t>pH</a:t>
            </a:r>
            <a:r>
              <a:rPr lang="it-IT" dirty="0"/>
              <a:t> di sostanze con un indicatore di </a:t>
            </a:r>
            <a:r>
              <a:rPr lang="it-IT" dirty="0" err="1"/>
              <a:t>pH</a:t>
            </a:r>
            <a:r>
              <a:rPr lang="it-IT" dirty="0"/>
              <a:t> naturale: il cavolo rosso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8" y="2906829"/>
            <a:ext cx="4260782" cy="23966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830178"/>
            <a:ext cx="3800375" cy="285028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275" y="4446871"/>
            <a:ext cx="2927685" cy="17566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97" y="3915075"/>
            <a:ext cx="2829828" cy="212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79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37924" y="957714"/>
            <a:ext cx="10058400" cy="3931920"/>
          </a:xfrm>
        </p:spPr>
        <p:txBody>
          <a:bodyPr/>
          <a:lstStyle/>
          <a:p>
            <a:pPr lvl="0"/>
            <a:r>
              <a:rPr lang="it-IT" dirty="0"/>
              <a:t>La legge di Ohm: costruzione di circuiti elettrici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374" y="957714"/>
            <a:ext cx="3790950" cy="5054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89" y="1751797"/>
            <a:ext cx="5915838" cy="443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61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80173" y="794085"/>
            <a:ext cx="10058400" cy="3931920"/>
          </a:xfrm>
        </p:spPr>
        <p:txBody>
          <a:bodyPr/>
          <a:lstStyle/>
          <a:p>
            <a:pPr lvl="0"/>
            <a:r>
              <a:rPr lang="it-IT" dirty="0"/>
              <a:t>Verifichiamo il fenomeno della dilatazione termica nei solidi, liquidi e gas</a:t>
            </a:r>
          </a:p>
          <a:p>
            <a:pPr lvl="0"/>
            <a:r>
              <a:rPr lang="it-IT" dirty="0"/>
              <a:t>Proporzionalità diretta tra peso e volume: il peso specifico</a:t>
            </a:r>
          </a:p>
          <a:p>
            <a:pPr lvl="0"/>
            <a:r>
              <a:rPr lang="it-IT" dirty="0"/>
              <a:t>Scopriamo insieme il principio del </a:t>
            </a:r>
            <a:r>
              <a:rPr lang="it-IT" dirty="0" smtClean="0"/>
              <a:t>galleggiamento</a:t>
            </a:r>
          </a:p>
          <a:p>
            <a:pPr lvl="0"/>
            <a:r>
              <a:rPr lang="it-IT" dirty="0" smtClean="0"/>
              <a:t>Costruzione di solidi geometrici</a:t>
            </a:r>
            <a:endParaRPr lang="it-IT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221" y="1326415"/>
            <a:ext cx="2949341" cy="49155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0" y="2743199"/>
            <a:ext cx="6950241" cy="34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19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05301" y="1371600"/>
            <a:ext cx="10058400" cy="3931920"/>
          </a:xfrm>
        </p:spPr>
        <p:txBody>
          <a:bodyPr/>
          <a:lstStyle/>
          <a:p>
            <a:r>
              <a:rPr lang="it-IT" dirty="0"/>
              <a:t>Ogni esperimento sarà preceduto da due lezioni: una lezione di introduzione in cui si darà una base teorica e si avvierà una discussione collettiva attraverso il metodo del </a:t>
            </a:r>
            <a:r>
              <a:rPr lang="it-IT" i="1" dirty="0" err="1"/>
              <a:t>problem</a:t>
            </a:r>
            <a:r>
              <a:rPr lang="it-IT" i="1" dirty="0"/>
              <a:t> </a:t>
            </a:r>
            <a:r>
              <a:rPr lang="it-IT" i="1" dirty="0" err="1"/>
              <a:t>solving</a:t>
            </a:r>
            <a:r>
              <a:rPr lang="it-IT" i="1" dirty="0"/>
              <a:t>, </a:t>
            </a:r>
            <a:r>
              <a:rPr lang="it-IT" dirty="0"/>
              <a:t>una lezione in cui ci sarà la stesura del protocollo scientifico e la suddivisione dei materiali da portare, e di seguito ci sarà l’esecuzione dell’esperimento.</a:t>
            </a:r>
          </a:p>
          <a:p>
            <a:endParaRPr lang="it-IT" dirty="0"/>
          </a:p>
        </p:txBody>
      </p:sp>
      <p:pic>
        <p:nvPicPr>
          <p:cNvPr id="4" name="Picture 6" descr="Risultato immagine per ICONA laboratorio scientifico RAGAZZ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13" y="3265971"/>
            <a:ext cx="326707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31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99424" y="1371600"/>
            <a:ext cx="10058400" cy="3931920"/>
          </a:xfrm>
        </p:spPr>
        <p:txBody>
          <a:bodyPr>
            <a:normAutofit/>
          </a:bodyPr>
          <a:lstStyle/>
          <a:p>
            <a:r>
              <a:rPr lang="it-IT" sz="4000" dirty="0" smtClean="0"/>
              <a:t>VI ASPETTIAMO TUTTI PER INIZIARE QUESTO FANTASTICO PERCORSO INSIEME</a:t>
            </a:r>
            <a:endParaRPr lang="it-IT" sz="4000" dirty="0"/>
          </a:p>
        </p:txBody>
      </p:sp>
      <p:pic>
        <p:nvPicPr>
          <p:cNvPr id="4098" name="Picture 2" descr="Risultato immagine per immagini laboratorio scientifico RAGAZZ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97" y="2780247"/>
            <a:ext cx="4566953" cy="348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7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66800" y="818147"/>
            <a:ext cx="10058400" cy="5216893"/>
          </a:xfrm>
        </p:spPr>
        <p:txBody>
          <a:bodyPr/>
          <a:lstStyle/>
          <a:p>
            <a:r>
              <a:rPr lang="it-IT" sz="2400" dirty="0" smtClean="0"/>
              <a:t>Il libro di scienze apre un mondo affascinante: leggendo e studiando, noi insegnanti, accompagniamo a scoprire fenomeni della natura, le leggi che regolano l’infinitamente piccolo e l’infinitamente grande, le realtà naturali più vicine e quelle lontane anni-luce, il mondo degli animali e di tutti gli esseri viventi, tutte le meraviglie del corpo umano.</a:t>
            </a:r>
          </a:p>
          <a:p>
            <a:r>
              <a:rPr lang="it-IT" sz="2400" dirty="0" smtClean="0"/>
              <a:t>Ma la scienza, per eccellenza, è una materia che si studia osservando fenomeni</a:t>
            </a:r>
            <a:r>
              <a:rPr lang="it-IT" sz="2400" dirty="0"/>
              <a:t>.</a:t>
            </a:r>
            <a:endParaRPr lang="it-IT" sz="2400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07" y="3733681"/>
            <a:ext cx="4331368" cy="255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3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8028" y="866274"/>
            <a:ext cx="10047171" cy="5168766"/>
          </a:xfrm>
        </p:spPr>
        <p:txBody>
          <a:bodyPr/>
          <a:lstStyle/>
          <a:p>
            <a:r>
              <a:rPr lang="it-IT" sz="2400" dirty="0"/>
              <a:t>Con </a:t>
            </a:r>
            <a:r>
              <a:rPr lang="it-IT" sz="2400" dirty="0" smtClean="0"/>
              <a:t>questi laboratori, </a:t>
            </a:r>
            <a:r>
              <a:rPr lang="it-IT" sz="2400" dirty="0"/>
              <a:t>attraverso il metodo del </a:t>
            </a:r>
            <a:r>
              <a:rPr lang="it-IT" sz="2400" i="1" dirty="0" err="1"/>
              <a:t>problem</a:t>
            </a:r>
            <a:r>
              <a:rPr lang="it-IT" sz="2400" i="1" dirty="0"/>
              <a:t> </a:t>
            </a:r>
            <a:r>
              <a:rPr lang="it-IT" sz="2400" i="1" dirty="0" err="1"/>
              <a:t>solving</a:t>
            </a:r>
            <a:r>
              <a:rPr lang="it-IT" sz="2400" dirty="0"/>
              <a:t>, la progettazione, l’esecuzione e l’analisi dei risultati degli esperimenti, gli alunni diventeranno “scopritori” di conoscenze scientifiche</a:t>
            </a:r>
            <a:r>
              <a:rPr lang="it-IT" sz="2400" dirty="0" smtClean="0"/>
              <a:t>.</a:t>
            </a:r>
          </a:p>
          <a:p>
            <a:pPr marL="0" indent="0">
              <a:buNone/>
            </a:pPr>
            <a:endParaRPr lang="it-IT" sz="2400" dirty="0"/>
          </a:p>
          <a:p>
            <a:r>
              <a:rPr lang="it-IT" sz="2400" dirty="0"/>
              <a:t>I contenuti della Scienza faranno parte del loro bagaglio culturale in maniera duratura in quanto acquisiti tramite una esperienza.  La Scienza “vissuta” appassiona e motiva qualunque tipo di alunno, dal più bravo al più svogliato, ed è efficace anche e soprattutto per gli alunni BES che trovano difficoltà con le lezioni frontali e lo studio del libro di testo. 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6137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278557" y="1624371"/>
            <a:ext cx="10058400" cy="1371600"/>
          </a:xfrm>
        </p:spPr>
        <p:txBody>
          <a:bodyPr>
            <a:normAutofit/>
          </a:bodyPr>
          <a:lstStyle/>
          <a:p>
            <a:r>
              <a:rPr lang="it-IT" dirty="0" smtClean="0"/>
              <a:t>«LABORATORIO CLASSI PRIME»</a:t>
            </a:r>
            <a:endParaRPr lang="it-IT" dirty="0"/>
          </a:p>
        </p:txBody>
      </p:sp>
      <p:pic>
        <p:nvPicPr>
          <p:cNvPr id="1026" name="Picture 2" descr="Visualizza immagine di 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043" y="3072809"/>
            <a:ext cx="5196071" cy="271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002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u="sng" dirty="0" smtClean="0"/>
              <a:t>LABORATORIO</a:t>
            </a:r>
            <a:endParaRPr lang="it-IT" b="1" u="sng" dirty="0"/>
          </a:p>
        </p:txBody>
      </p:sp>
      <p:sp>
        <p:nvSpPr>
          <p:cNvPr id="4" name="Rettangolo 3"/>
          <p:cNvSpPr/>
          <p:nvPr/>
        </p:nvSpPr>
        <p:spPr>
          <a:xfrm>
            <a:off x="1066800" y="2569945"/>
            <a:ext cx="3100939" cy="1126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/>
              <a:t>1.BIOLOGIA</a:t>
            </a:r>
            <a:endParaRPr lang="it-IT" sz="32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705149" y="3888605"/>
            <a:ext cx="3389697" cy="1164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it-IT" sz="3200" dirty="0" smtClean="0"/>
              <a:t>3.CHIMICA</a:t>
            </a:r>
            <a:endParaRPr lang="it-IT" sz="3200" dirty="0"/>
          </a:p>
        </p:txBody>
      </p:sp>
      <p:sp>
        <p:nvSpPr>
          <p:cNvPr id="6" name="Rettangolo 5"/>
          <p:cNvSpPr/>
          <p:nvPr/>
        </p:nvSpPr>
        <p:spPr>
          <a:xfrm>
            <a:off x="8216767" y="2569945"/>
            <a:ext cx="2908433" cy="1193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2</a:t>
            </a:r>
            <a:r>
              <a:rPr lang="it-IT" sz="3200" dirty="0" smtClean="0"/>
              <a:t>.FISICA</a:t>
            </a:r>
            <a:endParaRPr lang="it-IT" sz="3200" dirty="0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3455469" y="1905802"/>
            <a:ext cx="519765" cy="471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6096000" y="1848051"/>
            <a:ext cx="0" cy="1751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7488455" y="1905802"/>
            <a:ext cx="606391" cy="471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86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</a:t>
            </a:r>
            <a:r>
              <a:rPr lang="it-IT" sz="4000" dirty="0"/>
              <a:t>. LABORATORIO DI BIOLOGIA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27773" y="1790299"/>
            <a:ext cx="4993907" cy="4061861"/>
          </a:xfrm>
        </p:spPr>
        <p:txBody>
          <a:bodyPr>
            <a:normAutofit fontScale="77500" lnSpcReduction="20000"/>
          </a:bodyPr>
          <a:lstStyle/>
          <a:p>
            <a:r>
              <a:rPr lang="it-IT" u="sng" dirty="0"/>
              <a:t>LE PIANTE</a:t>
            </a:r>
            <a:r>
              <a:rPr lang="it-IT" u="sng" dirty="0" smtClean="0"/>
              <a:t>:</a:t>
            </a:r>
          </a:p>
          <a:p>
            <a:pPr marL="0" indent="0">
              <a:buNone/>
            </a:pPr>
            <a:r>
              <a:rPr lang="it-IT" dirty="0" smtClean="0"/>
              <a:t>-la germinazione dei semi</a:t>
            </a:r>
          </a:p>
          <a:p>
            <a:pPr marL="0" indent="0">
              <a:buNone/>
            </a:pPr>
            <a:r>
              <a:rPr lang="it-IT" dirty="0" smtClean="0"/>
              <a:t>-fior di zucchino: maschio o femmina?</a:t>
            </a:r>
          </a:p>
          <a:p>
            <a:pPr marL="0" indent="0">
              <a:buNone/>
            </a:pPr>
            <a:r>
              <a:rPr lang="it-IT" dirty="0" smtClean="0"/>
              <a:t>-le antocianine</a:t>
            </a:r>
          </a:p>
          <a:p>
            <a:pPr marL="0" indent="0">
              <a:buNone/>
            </a:pPr>
            <a:r>
              <a:rPr lang="it-IT" dirty="0" smtClean="0"/>
              <a:t>-anatomia di un fiore </a:t>
            </a:r>
          </a:p>
          <a:p>
            <a:pPr marL="0" indent="0">
              <a:buNone/>
            </a:pPr>
            <a:r>
              <a:rPr lang="it-IT" dirty="0" smtClean="0"/>
              <a:t>-pigmenti floreali</a:t>
            </a:r>
          </a:p>
          <a:p>
            <a:pPr marL="0" indent="0">
              <a:buNone/>
            </a:pPr>
            <a:r>
              <a:rPr lang="it-IT" dirty="0" smtClean="0"/>
              <a:t>-estrazione Dna da una banana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r>
              <a:rPr lang="it-IT" u="sng" dirty="0" smtClean="0"/>
              <a:t>BIOMATERIALI:</a:t>
            </a:r>
          </a:p>
          <a:p>
            <a:pPr marL="0" indent="0">
              <a:buNone/>
            </a:pPr>
            <a:r>
              <a:rPr lang="it-IT" dirty="0" smtClean="0"/>
              <a:t>-giochi di mais</a:t>
            </a:r>
          </a:p>
          <a:p>
            <a:pPr marL="0" indent="0">
              <a:buNone/>
            </a:pPr>
            <a:r>
              <a:rPr lang="it-IT" dirty="0" smtClean="0"/>
              <a:t>-plastica biodegradabile?</a:t>
            </a:r>
          </a:p>
          <a:p>
            <a:pPr marL="0" indent="0">
              <a:buNone/>
            </a:pPr>
            <a:r>
              <a:rPr lang="it-IT" dirty="0" smtClean="0"/>
              <a:t>-fluido non-newtoniano</a:t>
            </a:r>
          </a:p>
          <a:p>
            <a:pPr marL="0" indent="0">
              <a:buNone/>
            </a:pPr>
            <a:r>
              <a:rPr lang="it-IT" dirty="0" smtClean="0"/>
              <a:t>-come fare la plastica di mais</a:t>
            </a:r>
            <a:endParaRPr lang="it-IT" dirty="0"/>
          </a:p>
          <a:p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6140918" y="1790299"/>
            <a:ext cx="4984282" cy="4061861"/>
          </a:xfrm>
        </p:spPr>
        <p:txBody>
          <a:bodyPr>
            <a:normAutofit fontScale="77500" lnSpcReduction="20000"/>
          </a:bodyPr>
          <a:lstStyle/>
          <a:p>
            <a:r>
              <a:rPr lang="it-IT" u="sng" dirty="0"/>
              <a:t>BIOCHIMICA IN CUCINA</a:t>
            </a:r>
            <a:r>
              <a:rPr lang="it-IT" u="sng" dirty="0" smtClean="0"/>
              <a:t>:</a:t>
            </a:r>
          </a:p>
          <a:p>
            <a:pPr marL="0" indent="0">
              <a:buNone/>
            </a:pPr>
            <a:r>
              <a:rPr lang="it-IT" dirty="0" smtClean="0"/>
              <a:t>-il caramello</a:t>
            </a:r>
          </a:p>
          <a:p>
            <a:pPr marL="0" indent="0">
              <a:buNone/>
            </a:pPr>
            <a:r>
              <a:rPr lang="it-IT" dirty="0" smtClean="0"/>
              <a:t>-la fisica dei pop </a:t>
            </a:r>
            <a:r>
              <a:rPr lang="it-IT" dirty="0" err="1" smtClean="0"/>
              <a:t>corn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-le meringhe scientifiche</a:t>
            </a:r>
          </a:p>
          <a:p>
            <a:pPr marL="0" indent="0">
              <a:buNone/>
            </a:pPr>
            <a:r>
              <a:rPr lang="it-IT" dirty="0" smtClean="0"/>
              <a:t>-il lievito nel pane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r>
              <a:rPr lang="it-IT" u="sng" dirty="0"/>
              <a:t>MICRORGANISMI: </a:t>
            </a:r>
          </a:p>
          <a:p>
            <a:pPr marL="0" indent="0">
              <a:buNone/>
            </a:pPr>
            <a:r>
              <a:rPr lang="it-IT" dirty="0"/>
              <a:t>- Il microscopio</a:t>
            </a:r>
          </a:p>
          <a:p>
            <a:pPr marL="0" indent="0">
              <a:buNone/>
            </a:pPr>
            <a:r>
              <a:rPr lang="it-IT" dirty="0"/>
              <a:t>- Come vedere le cellule vegetali</a:t>
            </a:r>
          </a:p>
          <a:p>
            <a:pPr marL="0" indent="0">
              <a:buNone/>
            </a:pPr>
            <a:r>
              <a:rPr lang="it-IT" dirty="0"/>
              <a:t>-La vita in una goccia d’acqua</a:t>
            </a:r>
          </a:p>
          <a:p>
            <a:pPr marL="0" indent="0">
              <a:buNone/>
            </a:pPr>
            <a:r>
              <a:rPr lang="it-IT" dirty="0"/>
              <a:t>-Coltura di batteri e di muffe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2628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/>
              <a:t>2.LABORATORIO </a:t>
            </a:r>
            <a:r>
              <a:rPr lang="it-IT" sz="4000" dirty="0"/>
              <a:t>DI </a:t>
            </a:r>
            <a:r>
              <a:rPr lang="it-IT" sz="4000" dirty="0" smtClean="0"/>
              <a:t>FISICA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it-IT" u="sng" dirty="0" smtClean="0"/>
              <a:t>LE FORZE E IL MOTO:</a:t>
            </a:r>
          </a:p>
          <a:p>
            <a:pPr marL="0" indent="0">
              <a:buNone/>
            </a:pPr>
            <a:r>
              <a:rPr lang="it-IT" dirty="0" smtClean="0"/>
              <a:t>-il baricentro del falco</a:t>
            </a:r>
          </a:p>
          <a:p>
            <a:pPr marL="0" indent="0">
              <a:buNone/>
            </a:pPr>
            <a:r>
              <a:rPr lang="it-IT" dirty="0" smtClean="0"/>
              <a:t>-la lievitazione della bottiglia di riso</a:t>
            </a:r>
          </a:p>
          <a:p>
            <a:pPr marL="0" indent="0">
              <a:buNone/>
            </a:pPr>
            <a:r>
              <a:rPr lang="it-IT" dirty="0" smtClean="0"/>
              <a:t>-densità dell’acqua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u="sng" dirty="0" smtClean="0"/>
              <a:t>L’ARIA E L’ACQUA:</a:t>
            </a:r>
          </a:p>
          <a:p>
            <a:pPr marL="0" indent="0">
              <a:buNone/>
            </a:pPr>
            <a:r>
              <a:rPr lang="it-IT" dirty="0" smtClean="0"/>
              <a:t>-fisica al bar: inserisci la moneta</a:t>
            </a:r>
          </a:p>
          <a:p>
            <a:pPr marL="0" indent="0">
              <a:buNone/>
            </a:pPr>
            <a:r>
              <a:rPr lang="it-IT" dirty="0" smtClean="0"/>
              <a:t>-Tre liquidi sovrapposti</a:t>
            </a:r>
          </a:p>
          <a:p>
            <a:pPr marL="0" indent="0">
              <a:buNone/>
            </a:pPr>
            <a:r>
              <a:rPr lang="it-IT" dirty="0" smtClean="0"/>
              <a:t>-La legge di </a:t>
            </a:r>
            <a:r>
              <a:rPr lang="it-IT" dirty="0" err="1" smtClean="0"/>
              <a:t>Stevin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-il mistero della pallina di ping-pong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it-IT" u="sng" dirty="0" smtClean="0"/>
              <a:t>LA DINAMICA DEI FLUIDI:</a:t>
            </a:r>
          </a:p>
          <a:p>
            <a:pPr marL="0" indent="0">
              <a:buNone/>
            </a:pPr>
            <a:r>
              <a:rPr lang="it-IT" dirty="0"/>
              <a:t>-perché l’aereo vola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u="sng" dirty="0" smtClean="0"/>
              <a:t>ELETTRICITA’ E MAGNETISMO:</a:t>
            </a:r>
            <a:endParaRPr lang="it-IT" u="sng" dirty="0"/>
          </a:p>
          <a:p>
            <a:pPr marL="0" indent="0">
              <a:buNone/>
            </a:pPr>
            <a:r>
              <a:rPr lang="it-IT" dirty="0" smtClean="0"/>
              <a:t>-il cellulare potrebbe essere spento</a:t>
            </a:r>
          </a:p>
        </p:txBody>
      </p:sp>
    </p:spTree>
    <p:extLst>
      <p:ext uri="{BB962C8B-B14F-4D97-AF65-F5344CB8AC3E}">
        <p14:creationId xmlns:p14="http://schemas.microsoft.com/office/powerpoint/2010/main" val="2327540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/>
              <a:t>3.LABORATORIO </a:t>
            </a:r>
            <a:r>
              <a:rPr lang="it-IT" sz="4000" dirty="0"/>
              <a:t>DI </a:t>
            </a:r>
            <a:r>
              <a:rPr lang="it-IT" sz="4000" dirty="0" smtClean="0"/>
              <a:t>CHIMICA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2372627"/>
            <a:ext cx="4754880" cy="3749040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-acqua frizzante e anidride carbonica</a:t>
            </a:r>
          </a:p>
          <a:p>
            <a:pPr marL="0" indent="0">
              <a:buNone/>
            </a:pPr>
            <a:r>
              <a:rPr lang="it-IT" dirty="0" smtClean="0"/>
              <a:t>-il ghiaccio chimico</a:t>
            </a:r>
          </a:p>
          <a:p>
            <a:pPr marL="0" indent="0">
              <a:buNone/>
            </a:pPr>
            <a:r>
              <a:rPr lang="it-IT" dirty="0" smtClean="0"/>
              <a:t>-la potenza del sapone</a:t>
            </a:r>
          </a:p>
          <a:p>
            <a:pPr marL="0" indent="0">
              <a:buNone/>
            </a:pPr>
            <a:r>
              <a:rPr lang="it-IT" dirty="0" smtClean="0"/>
              <a:t>-come fare la colla con l’amido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96" y="3255922"/>
            <a:ext cx="5291355" cy="26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38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278557" y="1624371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«LABORATORIO CLASSI SECONDE»</a:t>
            </a:r>
            <a:endParaRPr lang="it-IT" dirty="0"/>
          </a:p>
        </p:txBody>
      </p:sp>
      <p:pic>
        <p:nvPicPr>
          <p:cNvPr id="3074" name="Picture 2" descr="Risultato immagine per immagini laboratorio scientifico RAGAZZ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221" y="2995971"/>
            <a:ext cx="4333841" cy="31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9243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pone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Sapone</Template>
  <TotalTime>69</TotalTime>
  <Words>595</Words>
  <Application>Microsoft Office PowerPoint</Application>
  <PresentationFormat>Widescreen</PresentationFormat>
  <Paragraphs>79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9" baseType="lpstr">
      <vt:lpstr>Arial</vt:lpstr>
      <vt:lpstr>Century Gothic</vt:lpstr>
      <vt:lpstr>Sapone</vt:lpstr>
      <vt:lpstr>LABORATORIO DI SCIENZE</vt:lpstr>
      <vt:lpstr>Presentazione standard di PowerPoint</vt:lpstr>
      <vt:lpstr>Presentazione standard di PowerPoint</vt:lpstr>
      <vt:lpstr>«LABORATORIO CLASSI PRIME»</vt:lpstr>
      <vt:lpstr>LABORATORIO</vt:lpstr>
      <vt:lpstr>1. LABORATORIO DI BIOLOGIA</vt:lpstr>
      <vt:lpstr>2.LABORATORIO DI FISICA</vt:lpstr>
      <vt:lpstr>3.LABORATORIO DI CHIMICA</vt:lpstr>
      <vt:lpstr>«LABORATORIO CLASSI SECONDE»</vt:lpstr>
      <vt:lpstr>IL LABORATORIO CONSISTE NELL’ESECUZIONE DI CIRCA 12 ESPERIMENTI  (microbiologia, biologia, fisica, chimica):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 DI SCIENZE</dc:title>
  <dc:creator>Windows User</dc:creator>
  <cp:lastModifiedBy>Windows User</cp:lastModifiedBy>
  <cp:revision>8</cp:revision>
  <dcterms:created xsi:type="dcterms:W3CDTF">2021-10-12T12:47:16Z</dcterms:created>
  <dcterms:modified xsi:type="dcterms:W3CDTF">2021-10-24T14:57:25Z</dcterms:modified>
</cp:coreProperties>
</file>